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23"/>
  </p:notesMasterIdLst>
  <p:handoutMasterIdLst>
    <p:handoutMasterId r:id="rId24"/>
  </p:handoutMasterIdLst>
  <p:sldIdLst>
    <p:sldId id="376" r:id="rId2"/>
    <p:sldId id="377" r:id="rId3"/>
    <p:sldId id="380" r:id="rId4"/>
    <p:sldId id="435" r:id="rId5"/>
    <p:sldId id="383" r:id="rId6"/>
    <p:sldId id="378" r:id="rId7"/>
    <p:sldId id="379" r:id="rId8"/>
    <p:sldId id="381" r:id="rId9"/>
    <p:sldId id="384" r:id="rId10"/>
    <p:sldId id="389" r:id="rId11"/>
    <p:sldId id="437" r:id="rId12"/>
    <p:sldId id="438" r:id="rId13"/>
    <p:sldId id="427" r:id="rId14"/>
    <p:sldId id="439" r:id="rId15"/>
    <p:sldId id="410" r:id="rId16"/>
    <p:sldId id="441" r:id="rId17"/>
    <p:sldId id="440" r:id="rId18"/>
    <p:sldId id="411" r:id="rId19"/>
    <p:sldId id="431" r:id="rId20"/>
    <p:sldId id="417" r:id="rId21"/>
    <p:sldId id="44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951" autoAdjust="0"/>
  </p:normalViewPr>
  <p:slideViewPr>
    <p:cSldViewPr snapToGrid="0">
      <p:cViewPr varScale="1">
        <p:scale>
          <a:sx n="109" d="100"/>
          <a:sy n="109" d="100"/>
        </p:scale>
        <p:origin x="70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FD43D1-FF49-4104-A3A3-3633A1166639}" type="datetimeFigureOut">
              <a:rPr lang="en-US" smtClean="0"/>
              <a:t>7/1/2022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D8089A-6A87-40C5-8716-88D2E481DF19}" type="slidenum">
              <a:rPr lang="en-US" smtClean="0"/>
              <a:t>‹#›</a:t>
            </a:fld>
            <a:endParaRPr lang="en-US"/>
          </a:p>
        </p:txBody>
      </p:sp>
    </p:spTree>
    <p:extLst>
      <p:ext uri="{BB962C8B-B14F-4D97-AF65-F5344CB8AC3E}">
        <p14:creationId xmlns:p14="http://schemas.microsoft.com/office/powerpoint/2010/main" val="3060705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F8C01-EE77-4DF2-B590-07C707858EB9}"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1E083-8EAD-42BE-9271-3DCECDEB9B23}" type="slidenum">
              <a:rPr lang="en-US" smtClean="0"/>
              <a:t>‹#›</a:t>
            </a:fld>
            <a:endParaRPr lang="en-US"/>
          </a:p>
        </p:txBody>
      </p:sp>
    </p:spTree>
    <p:extLst>
      <p:ext uri="{BB962C8B-B14F-4D97-AF65-F5344CB8AC3E}">
        <p14:creationId xmlns:p14="http://schemas.microsoft.com/office/powerpoint/2010/main" val="23918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E083-8EAD-42BE-9271-3DCECDEB9B23}" type="slidenum">
              <a:rPr lang="en-US" smtClean="0"/>
              <a:t>4</a:t>
            </a:fld>
            <a:endParaRPr lang="en-US"/>
          </a:p>
        </p:txBody>
      </p:sp>
    </p:spTree>
    <p:extLst>
      <p:ext uri="{BB962C8B-B14F-4D97-AF65-F5344CB8AC3E}">
        <p14:creationId xmlns:p14="http://schemas.microsoft.com/office/powerpoint/2010/main" val="59842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25D1E083-8EAD-42BE-9271-3DCECDEB9B23}" type="slidenum">
              <a:rPr lang="en-US" smtClean="0"/>
              <a:t>17</a:t>
            </a:fld>
            <a:endParaRPr lang="en-US"/>
          </a:p>
        </p:txBody>
      </p:sp>
    </p:spTree>
    <p:extLst>
      <p:ext uri="{BB962C8B-B14F-4D97-AF65-F5344CB8AC3E}">
        <p14:creationId xmlns:p14="http://schemas.microsoft.com/office/powerpoint/2010/main" val="417711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25D1E083-8EAD-42BE-9271-3DCECDEB9B23}" type="slidenum">
              <a:rPr lang="en-US" smtClean="0"/>
              <a:t>18</a:t>
            </a:fld>
            <a:endParaRPr lang="en-US"/>
          </a:p>
        </p:txBody>
      </p:sp>
    </p:spTree>
    <p:extLst>
      <p:ext uri="{BB962C8B-B14F-4D97-AF65-F5344CB8AC3E}">
        <p14:creationId xmlns:p14="http://schemas.microsoft.com/office/powerpoint/2010/main" val="3807848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25D1E083-8EAD-42BE-9271-3DCECDEB9B23}" type="slidenum">
              <a:rPr lang="en-US" smtClean="0"/>
              <a:t>19</a:t>
            </a:fld>
            <a:endParaRPr lang="en-US"/>
          </a:p>
        </p:txBody>
      </p:sp>
    </p:spTree>
    <p:extLst>
      <p:ext uri="{BB962C8B-B14F-4D97-AF65-F5344CB8AC3E}">
        <p14:creationId xmlns:p14="http://schemas.microsoft.com/office/powerpoint/2010/main" val="278749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E083-8EAD-42BE-9271-3DCECDEB9B23}" type="slidenum">
              <a:rPr lang="en-US" smtClean="0"/>
              <a:t>5</a:t>
            </a:fld>
            <a:endParaRPr lang="en-US"/>
          </a:p>
        </p:txBody>
      </p:sp>
    </p:spTree>
    <p:extLst>
      <p:ext uri="{BB962C8B-B14F-4D97-AF65-F5344CB8AC3E}">
        <p14:creationId xmlns:p14="http://schemas.microsoft.com/office/powerpoint/2010/main" val="3870132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Zoning Map (GMU)</a:t>
            </a:r>
          </a:p>
        </p:txBody>
      </p:sp>
      <p:sp>
        <p:nvSpPr>
          <p:cNvPr id="4" name="Slide Number Placeholder 3"/>
          <p:cNvSpPr>
            <a:spLocks noGrp="1"/>
          </p:cNvSpPr>
          <p:nvPr>
            <p:ph type="sldNum" sz="quarter" idx="5"/>
          </p:nvPr>
        </p:nvSpPr>
        <p:spPr/>
        <p:txBody>
          <a:bodyPr/>
          <a:lstStyle/>
          <a:p>
            <a:fld id="{25D1E083-8EAD-42BE-9271-3DCECDEB9B23}" type="slidenum">
              <a:rPr lang="en-US" smtClean="0"/>
              <a:t>8</a:t>
            </a:fld>
            <a:endParaRPr lang="en-US"/>
          </a:p>
        </p:txBody>
      </p:sp>
    </p:spTree>
    <p:extLst>
      <p:ext uri="{BB962C8B-B14F-4D97-AF65-F5344CB8AC3E}">
        <p14:creationId xmlns:p14="http://schemas.microsoft.com/office/powerpoint/2010/main" val="854034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Plan-utilities</a:t>
            </a:r>
          </a:p>
        </p:txBody>
      </p:sp>
      <p:sp>
        <p:nvSpPr>
          <p:cNvPr id="4" name="Slide Number Placeholder 3"/>
          <p:cNvSpPr>
            <a:spLocks noGrp="1"/>
          </p:cNvSpPr>
          <p:nvPr>
            <p:ph type="sldNum" sz="quarter" idx="10"/>
          </p:nvPr>
        </p:nvSpPr>
        <p:spPr/>
        <p:txBody>
          <a:bodyPr/>
          <a:lstStyle/>
          <a:p>
            <a:fld id="{25D1E083-8EAD-42BE-9271-3DCECDEB9B23}" type="slidenum">
              <a:rPr lang="en-US" smtClean="0"/>
              <a:t>9</a:t>
            </a:fld>
            <a:endParaRPr lang="en-US"/>
          </a:p>
        </p:txBody>
      </p:sp>
    </p:spTree>
    <p:extLst>
      <p:ext uri="{BB962C8B-B14F-4D97-AF65-F5344CB8AC3E}">
        <p14:creationId xmlns:p14="http://schemas.microsoft.com/office/powerpoint/2010/main" val="300477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Elevations, description</a:t>
            </a:r>
          </a:p>
        </p:txBody>
      </p:sp>
      <p:sp>
        <p:nvSpPr>
          <p:cNvPr id="4" name="Slide Number Placeholder 3"/>
          <p:cNvSpPr>
            <a:spLocks noGrp="1"/>
          </p:cNvSpPr>
          <p:nvPr>
            <p:ph type="sldNum" sz="quarter" idx="5"/>
          </p:nvPr>
        </p:nvSpPr>
        <p:spPr/>
        <p:txBody>
          <a:bodyPr/>
          <a:lstStyle/>
          <a:p>
            <a:fld id="{25D1E083-8EAD-42BE-9271-3DCECDEB9B23}" type="slidenum">
              <a:rPr lang="en-US" smtClean="0"/>
              <a:t>10</a:t>
            </a:fld>
            <a:endParaRPr lang="en-US"/>
          </a:p>
        </p:txBody>
      </p:sp>
    </p:spTree>
    <p:extLst>
      <p:ext uri="{BB962C8B-B14F-4D97-AF65-F5344CB8AC3E}">
        <p14:creationId xmlns:p14="http://schemas.microsoft.com/office/powerpoint/2010/main" val="322418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E083-8EAD-42BE-9271-3DCECDEB9B23}" type="slidenum">
              <a:rPr lang="en-US" smtClean="0"/>
              <a:t>13</a:t>
            </a:fld>
            <a:endParaRPr lang="en-US"/>
          </a:p>
        </p:txBody>
      </p:sp>
    </p:spTree>
    <p:extLst>
      <p:ext uri="{BB962C8B-B14F-4D97-AF65-F5344CB8AC3E}">
        <p14:creationId xmlns:p14="http://schemas.microsoft.com/office/powerpoint/2010/main" val="417849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E083-8EAD-42BE-9271-3DCECDEB9B23}" type="slidenum">
              <a:rPr lang="en-US" smtClean="0"/>
              <a:t>14</a:t>
            </a:fld>
            <a:endParaRPr lang="en-US"/>
          </a:p>
        </p:txBody>
      </p:sp>
    </p:spTree>
    <p:extLst>
      <p:ext uri="{BB962C8B-B14F-4D97-AF65-F5344CB8AC3E}">
        <p14:creationId xmlns:p14="http://schemas.microsoft.com/office/powerpoint/2010/main" val="2308837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25D1E083-8EAD-42BE-9271-3DCECDEB9B23}" type="slidenum">
              <a:rPr lang="en-US" smtClean="0"/>
              <a:t>15</a:t>
            </a:fld>
            <a:endParaRPr lang="en-US"/>
          </a:p>
        </p:txBody>
      </p:sp>
    </p:spTree>
    <p:extLst>
      <p:ext uri="{BB962C8B-B14F-4D97-AF65-F5344CB8AC3E}">
        <p14:creationId xmlns:p14="http://schemas.microsoft.com/office/powerpoint/2010/main" val="394416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25D1E083-8EAD-42BE-9271-3DCECDEB9B23}" type="slidenum">
              <a:rPr lang="en-US" smtClean="0"/>
              <a:t>16</a:t>
            </a:fld>
            <a:endParaRPr lang="en-US"/>
          </a:p>
        </p:txBody>
      </p:sp>
    </p:spTree>
    <p:extLst>
      <p:ext uri="{BB962C8B-B14F-4D97-AF65-F5344CB8AC3E}">
        <p14:creationId xmlns:p14="http://schemas.microsoft.com/office/powerpoint/2010/main" val="133279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7" name="Date Placeholder 6">
            <a:extLst>
              <a:ext uri="{FF2B5EF4-FFF2-40B4-BE49-F238E27FC236}">
                <a16:creationId xmlns:a16="http://schemas.microsoft.com/office/drawing/2014/main" id="{8FE81809-75F8-0C05-D087-86415C42CE4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F7A13E6-ECB0-27DC-32D5-DEEC98F2682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ADADFE-9A15-8381-1271-7BE0D7DCA3C0}"/>
              </a:ext>
            </a:extLst>
          </p:cNvPr>
          <p:cNvSpPr>
            <a:spLocks noGrp="1"/>
          </p:cNvSpPr>
          <p:nvPr>
            <p:ph type="sldNum" sz="quarter" idx="12"/>
          </p:nvPr>
        </p:nvSpPr>
        <p:spPr/>
        <p:txBody>
          <a:bodyPr/>
          <a:lstStyle/>
          <a:p>
            <a:fld id="{F62333F8-568E-4871-BB60-EB950BB1EBDA}" type="slidenum">
              <a:rPr lang="en-US" smtClean="0"/>
              <a:t>‹#›</a:t>
            </a:fld>
            <a:endParaRPr lang="en-US" dirty="0"/>
          </a:p>
        </p:txBody>
      </p:sp>
    </p:spTree>
    <p:extLst>
      <p:ext uri="{BB962C8B-B14F-4D97-AF65-F5344CB8AC3E}">
        <p14:creationId xmlns:p14="http://schemas.microsoft.com/office/powerpoint/2010/main" val="13138493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243056-06A3-418E-B5E9-A83A66AED4FA}" type="datetimeFigureOut">
              <a:rPr lang="en-US" smtClean="0"/>
              <a:t>7/1/2022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12300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63243056-06A3-418E-B5E9-A83A66AED4FA}"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628877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63243056-06A3-418E-B5E9-A83A66AED4FA}"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320035756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accent3">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6148441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3F5E-70B6-5C0A-2C61-2ACE7C0EB9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6B6D02-EFEC-CDB5-F83A-C55986A7712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E60225F-22AA-0EBB-F561-CA9059C3BF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58A036-DBE9-BF59-708E-4A425F8A509A}"/>
              </a:ext>
            </a:extLst>
          </p:cNvPr>
          <p:cNvSpPr>
            <a:spLocks noGrp="1"/>
          </p:cNvSpPr>
          <p:nvPr>
            <p:ph type="sldNum" sz="quarter" idx="12"/>
          </p:nvPr>
        </p:nvSpPr>
        <p:spPr/>
        <p:txBody>
          <a:bodyPr/>
          <a:lstStyle/>
          <a:p>
            <a:fld id="{F62333F8-568E-4871-BB60-EB950BB1EBDA}" type="slidenum">
              <a:rPr lang="en-US" smtClean="0"/>
              <a:t>‹#›</a:t>
            </a:fld>
            <a:endParaRPr lang="en-US" dirty="0"/>
          </a:p>
        </p:txBody>
      </p:sp>
    </p:spTree>
    <p:extLst>
      <p:ext uri="{BB962C8B-B14F-4D97-AF65-F5344CB8AC3E}">
        <p14:creationId xmlns:p14="http://schemas.microsoft.com/office/powerpoint/2010/main" val="193480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63243056-06A3-418E-B5E9-A83A66AED4FA}" type="datetimeFigureOut">
              <a:rPr lang="en-US" smtClean="0"/>
              <a:t>7/1/2022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366621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43056-06A3-418E-B5E9-A83A66AED4FA}"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346751851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63243056-06A3-418E-B5E9-A83A66AED4FA}" type="datetimeFigureOut">
              <a:rPr lang="en-US" smtClean="0"/>
              <a:t>7/1/2022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152615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63243056-06A3-418E-B5E9-A83A66AED4FA}" type="datetimeFigureOut">
              <a:rPr lang="en-US" smtClean="0"/>
              <a:t>7/1/2022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296980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63243056-06A3-418E-B5E9-A83A66AED4FA}" type="datetimeFigureOut">
              <a:rPr lang="en-US" smtClean="0"/>
              <a:t>7/1/2022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280471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43056-06A3-418E-B5E9-A83A66AED4FA}" type="datetimeFigureOut">
              <a:rPr lang="en-US" smtClean="0"/>
              <a:t>7/1/2022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1090126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243056-06A3-418E-B5E9-A83A66AED4FA}" type="datetimeFigureOut">
              <a:rPr lang="en-US" smtClean="0"/>
              <a:t>7/1/2022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2333F8-568E-4871-BB60-EB950BB1EBDA}" type="slidenum">
              <a:rPr lang="en-US" smtClean="0"/>
              <a:t>‹#›</a:t>
            </a:fld>
            <a:endParaRPr lang="en-US"/>
          </a:p>
        </p:txBody>
      </p:sp>
    </p:spTree>
    <p:extLst>
      <p:ext uri="{BB962C8B-B14F-4D97-AF65-F5344CB8AC3E}">
        <p14:creationId xmlns:p14="http://schemas.microsoft.com/office/powerpoint/2010/main" val="81623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flipV="1">
            <a:off x="0" y="0"/>
            <a:ext cx="12192000" cy="804062"/>
          </a:xfrm>
          <a:prstGeom prst="rect">
            <a:avLst/>
          </a:prstGeom>
          <a:gradFill flip="none" rotWithShape="1">
            <a:gsLst>
              <a:gs pos="0">
                <a:schemeClr val="accent1">
                  <a:tint val="66000"/>
                  <a:satMod val="160000"/>
                </a:schemeClr>
              </a:gs>
              <a:gs pos="50000">
                <a:schemeClr val="accent1">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053938"/>
            <a:ext cx="12192000" cy="804062"/>
          </a:xfrm>
          <a:prstGeom prst="rect">
            <a:avLst/>
          </a:prstGeom>
          <a:gradFill flip="none" rotWithShape="1">
            <a:gsLst>
              <a:gs pos="0">
                <a:schemeClr val="accent1">
                  <a:tint val="66000"/>
                  <a:satMod val="160000"/>
                </a:schemeClr>
              </a:gs>
              <a:gs pos="50000">
                <a:schemeClr val="accent1">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MX"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333F8-568E-4871-BB60-EB950BB1EBDA}" type="slidenum">
              <a:rPr lang="en-US" smtClean="0"/>
              <a:t>‹#›</a:t>
            </a:fld>
            <a:endParaRPr lang="en-US" dirty="0"/>
          </a:p>
        </p:txBody>
      </p:sp>
      <p:pic>
        <p:nvPicPr>
          <p:cNvPr id="8" name="Picture 7"/>
          <p:cNvPicPr>
            <a:picLocks noChangeAspect="1"/>
          </p:cNvPicPr>
          <p:nvPr userDrawn="1"/>
        </p:nvPicPr>
        <p:blipFill>
          <a:blip r:embed="rId15"/>
          <a:stretch>
            <a:fillRect/>
          </a:stretch>
        </p:blipFill>
        <p:spPr>
          <a:xfrm>
            <a:off x="10514011" y="6053938"/>
            <a:ext cx="1414395" cy="573074"/>
          </a:xfrm>
          <a:prstGeom prst="rect">
            <a:avLst/>
          </a:prstGeom>
        </p:spPr>
      </p:pic>
      <p:sp>
        <p:nvSpPr>
          <p:cNvPr id="9" name="TextBox 8"/>
          <p:cNvSpPr txBox="1"/>
          <p:nvPr userDrawn="1"/>
        </p:nvSpPr>
        <p:spPr>
          <a:xfrm>
            <a:off x="263594" y="6176963"/>
            <a:ext cx="2082791" cy="646331"/>
          </a:xfrm>
          <a:prstGeom prst="rect">
            <a:avLst/>
          </a:prstGeom>
          <a:noFill/>
        </p:spPr>
        <p:txBody>
          <a:bodyPr wrap="square" rtlCol="0">
            <a:spAutoFit/>
          </a:bodyPr>
          <a:lstStyle/>
          <a:p>
            <a:r>
              <a:rPr lang="en-US" sz="1200" noProof="0" dirty="0"/>
              <a:t>Planning Commission Hearing</a:t>
            </a:r>
            <a:r>
              <a:rPr lang="en-US" sz="1200" baseline="0" noProof="0" dirty="0"/>
              <a:t> DR-81-22 &amp; LP-01-22</a:t>
            </a:r>
          </a:p>
          <a:p>
            <a:r>
              <a:rPr lang="en-US" sz="1200" baseline="0" noProof="0" dirty="0"/>
              <a:t>June 28, 2022</a:t>
            </a:r>
            <a:endParaRPr lang="en-US" sz="1200" noProof="0" dirty="0"/>
          </a:p>
        </p:txBody>
      </p:sp>
    </p:spTree>
    <p:extLst>
      <p:ext uri="{BB962C8B-B14F-4D97-AF65-F5344CB8AC3E}">
        <p14:creationId xmlns:p14="http://schemas.microsoft.com/office/powerpoint/2010/main" val="3915282984"/>
      </p:ext>
    </p:extLst>
  </p:cSld>
  <p:clrMap bg1="lt1" tx1="dk1" bg2="lt2" tx2="dk2" accent1="accent1" accent2="accent2" accent3="accent3" accent4="accent4" accent5="accent5" accent6="accent6" hlink="hlink" folHlink="folHlink"/>
  <p:sldLayoutIdLst>
    <p:sldLayoutId id="2147483852" r:id="rId1"/>
    <p:sldLayoutId id="2147483863"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442969"/>
            <a:ext cx="11054443" cy="1828801"/>
          </a:xfrm>
        </p:spPr>
        <p:txBody>
          <a:bodyPr anchor="ctr">
            <a:noAutofit/>
          </a:bodyPr>
          <a:lstStyle/>
          <a:p>
            <a:r>
              <a:rPr lang="en-US" sz="5400" b="1" dirty="0" err="1"/>
              <a:t>Calida</a:t>
            </a:r>
            <a:r>
              <a:rPr lang="en-US" sz="5400" b="1" dirty="0"/>
              <a:t> </a:t>
            </a:r>
            <a:br>
              <a:rPr lang="en-US" sz="5400" b="1" dirty="0"/>
            </a:br>
            <a:r>
              <a:rPr lang="en-US" sz="5400" b="1" dirty="0"/>
              <a:t>Site Design Review and Land Partition</a:t>
            </a:r>
          </a:p>
        </p:txBody>
      </p:sp>
      <p:sp>
        <p:nvSpPr>
          <p:cNvPr id="3" name="Subtitle 2"/>
          <p:cNvSpPr>
            <a:spLocks noGrp="1"/>
          </p:cNvSpPr>
          <p:nvPr>
            <p:ph type="subTitle" idx="1"/>
          </p:nvPr>
        </p:nvSpPr>
        <p:spPr>
          <a:xfrm>
            <a:off x="1370693" y="3387634"/>
            <a:ext cx="9440034" cy="1167274"/>
          </a:xfrm>
        </p:spPr>
        <p:txBody>
          <a:bodyPr>
            <a:normAutofit/>
          </a:bodyPr>
          <a:lstStyle/>
          <a:p>
            <a:r>
              <a:rPr lang="en-US" sz="2800" dirty="0"/>
              <a:t>City of Cornelius Land Use File Nos.</a:t>
            </a:r>
          </a:p>
          <a:p>
            <a:r>
              <a:rPr lang="en-US" sz="2800" dirty="0"/>
              <a:t>DR-81-22 &amp; LP-01-22</a:t>
            </a:r>
          </a:p>
        </p:txBody>
      </p:sp>
    </p:spTree>
    <p:extLst>
      <p:ext uri="{BB962C8B-B14F-4D97-AF65-F5344CB8AC3E}">
        <p14:creationId xmlns:p14="http://schemas.microsoft.com/office/powerpoint/2010/main" val="726613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2A72D5-9D49-40B2-A179-78772E49FD7A}"/>
              </a:ext>
            </a:extLst>
          </p:cNvPr>
          <p:cNvPicPr>
            <a:picLocks noChangeAspect="1"/>
          </p:cNvPicPr>
          <p:nvPr/>
        </p:nvPicPr>
        <p:blipFill rotWithShape="1">
          <a:blip r:embed="rId3"/>
          <a:srcRect r="389"/>
          <a:stretch/>
        </p:blipFill>
        <p:spPr>
          <a:xfrm>
            <a:off x="25400" y="2550500"/>
            <a:ext cx="12144531" cy="3452788"/>
          </a:xfrm>
          <a:prstGeom prst="rect">
            <a:avLst/>
          </a:prstGeom>
        </p:spPr>
      </p:pic>
      <p:sp>
        <p:nvSpPr>
          <p:cNvPr id="8" name="Title 6"/>
          <p:cNvSpPr>
            <a:spLocks noGrp="1"/>
          </p:cNvSpPr>
          <p:nvPr>
            <p:ph type="title"/>
          </p:nvPr>
        </p:nvSpPr>
        <p:spPr>
          <a:xfrm>
            <a:off x="913795" y="609600"/>
            <a:ext cx="3553274" cy="970450"/>
          </a:xfrm>
        </p:spPr>
        <p:txBody>
          <a:bodyPr>
            <a:normAutofit fontScale="90000"/>
          </a:bodyPr>
          <a:lstStyle/>
          <a:p>
            <a:pPr algn="l"/>
            <a:r>
              <a:rPr lang="en-US" dirty="0"/>
              <a:t>General Design</a:t>
            </a:r>
          </a:p>
        </p:txBody>
      </p:sp>
      <p:sp>
        <p:nvSpPr>
          <p:cNvPr id="4" name="Text Placeholder 5"/>
          <p:cNvSpPr txBox="1">
            <a:spLocks/>
          </p:cNvSpPr>
          <p:nvPr/>
        </p:nvSpPr>
        <p:spPr>
          <a:xfrm>
            <a:off x="477692" y="1580050"/>
            <a:ext cx="7726507" cy="16965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Three-story structures (except amenities building, which is two-story)</a:t>
            </a:r>
          </a:p>
          <a:p>
            <a:r>
              <a:rPr lang="en-US" sz="2000" dirty="0"/>
              <a:t>Neutral earth tones, Northwest Design</a:t>
            </a:r>
          </a:p>
          <a:p>
            <a:r>
              <a:rPr lang="en-US" sz="2000" dirty="0"/>
              <a:t>Varied materials to differentiate lower and uppermost levels</a:t>
            </a:r>
          </a:p>
          <a:p>
            <a:r>
              <a:rPr lang="en-US" sz="2000" dirty="0"/>
              <a:t>Largest building (multi-family) front elevation:</a:t>
            </a:r>
          </a:p>
          <a:p>
            <a:endParaRPr lang="en-US" sz="2000" dirty="0">
              <a:highlight>
                <a:srgbClr val="FFFF00"/>
              </a:highlight>
            </a:endParaRPr>
          </a:p>
          <a:p>
            <a:endParaRPr lang="en-US" sz="2000" dirty="0"/>
          </a:p>
          <a:p>
            <a:endParaRPr lang="en-US" sz="2000" dirty="0"/>
          </a:p>
        </p:txBody>
      </p:sp>
    </p:spTree>
    <p:extLst>
      <p:ext uri="{BB962C8B-B14F-4D97-AF65-F5344CB8AC3E}">
        <p14:creationId xmlns:p14="http://schemas.microsoft.com/office/powerpoint/2010/main" val="692439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01ABED-86AB-524B-0687-81F2D3154B46}"/>
              </a:ext>
            </a:extLst>
          </p:cNvPr>
          <p:cNvPicPr>
            <a:picLocks noGrp="1" noChangeAspect="1"/>
          </p:cNvPicPr>
          <p:nvPr>
            <p:ph idx="1"/>
          </p:nvPr>
        </p:nvPicPr>
        <p:blipFill>
          <a:blip r:embed="rId2"/>
          <a:stretch>
            <a:fillRect/>
          </a:stretch>
        </p:blipFill>
        <p:spPr>
          <a:xfrm>
            <a:off x="584200" y="1168840"/>
            <a:ext cx="10998200" cy="4965175"/>
          </a:xfrm>
          <a:prstGeom prst="rect">
            <a:avLst/>
          </a:prstGeom>
        </p:spPr>
      </p:pic>
      <p:sp>
        <p:nvSpPr>
          <p:cNvPr id="7" name="TextBox 6">
            <a:extLst>
              <a:ext uri="{FF2B5EF4-FFF2-40B4-BE49-F238E27FC236}">
                <a16:creationId xmlns:a16="http://schemas.microsoft.com/office/drawing/2014/main" id="{74D5A408-8763-EE9D-31E4-659728EA3798}"/>
              </a:ext>
            </a:extLst>
          </p:cNvPr>
          <p:cNvSpPr txBox="1"/>
          <p:nvPr/>
        </p:nvSpPr>
        <p:spPr>
          <a:xfrm>
            <a:off x="1104900" y="668476"/>
            <a:ext cx="6096000" cy="707886"/>
          </a:xfrm>
          <a:prstGeom prst="rect">
            <a:avLst/>
          </a:prstGeom>
          <a:noFill/>
        </p:spPr>
        <p:txBody>
          <a:bodyPr wrap="square">
            <a:spAutoFit/>
          </a:bodyPr>
          <a:lstStyle/>
          <a:p>
            <a:r>
              <a:rPr lang="en-US" sz="4000" dirty="0">
                <a:latin typeface="+mj-lt"/>
              </a:rPr>
              <a:t>General Design- Multi-Family</a:t>
            </a:r>
          </a:p>
        </p:txBody>
      </p:sp>
    </p:spTree>
    <p:extLst>
      <p:ext uri="{BB962C8B-B14F-4D97-AF65-F5344CB8AC3E}">
        <p14:creationId xmlns:p14="http://schemas.microsoft.com/office/powerpoint/2010/main" val="694276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26E160-5B03-8ADD-68BE-A7596F1DBA7A}"/>
              </a:ext>
            </a:extLst>
          </p:cNvPr>
          <p:cNvPicPr>
            <a:picLocks noChangeAspect="1"/>
          </p:cNvPicPr>
          <p:nvPr/>
        </p:nvPicPr>
        <p:blipFill>
          <a:blip r:embed="rId2"/>
          <a:stretch>
            <a:fillRect/>
          </a:stretch>
        </p:blipFill>
        <p:spPr>
          <a:xfrm>
            <a:off x="266700" y="3608156"/>
            <a:ext cx="6492377" cy="2496207"/>
          </a:xfrm>
          <a:prstGeom prst="rect">
            <a:avLst/>
          </a:prstGeom>
        </p:spPr>
      </p:pic>
      <p:sp>
        <p:nvSpPr>
          <p:cNvPr id="7" name="TextBox 6">
            <a:extLst>
              <a:ext uri="{FF2B5EF4-FFF2-40B4-BE49-F238E27FC236}">
                <a16:creationId xmlns:a16="http://schemas.microsoft.com/office/drawing/2014/main" id="{74D5A408-8763-EE9D-31E4-659728EA3798}"/>
              </a:ext>
            </a:extLst>
          </p:cNvPr>
          <p:cNvSpPr txBox="1"/>
          <p:nvPr/>
        </p:nvSpPr>
        <p:spPr>
          <a:xfrm>
            <a:off x="1104900" y="668476"/>
            <a:ext cx="6096000" cy="707886"/>
          </a:xfrm>
          <a:prstGeom prst="rect">
            <a:avLst/>
          </a:prstGeom>
          <a:noFill/>
        </p:spPr>
        <p:txBody>
          <a:bodyPr wrap="square">
            <a:spAutoFit/>
          </a:bodyPr>
          <a:lstStyle/>
          <a:p>
            <a:r>
              <a:rPr lang="en-US" sz="4000" dirty="0">
                <a:latin typeface="+mj-lt"/>
              </a:rPr>
              <a:t>General Design- Mixed-Use</a:t>
            </a:r>
          </a:p>
        </p:txBody>
      </p:sp>
      <p:pic>
        <p:nvPicPr>
          <p:cNvPr id="6" name="Picture 5">
            <a:extLst>
              <a:ext uri="{FF2B5EF4-FFF2-40B4-BE49-F238E27FC236}">
                <a16:creationId xmlns:a16="http://schemas.microsoft.com/office/drawing/2014/main" id="{92F88616-FAC0-09B8-30E9-661B779AA34C}"/>
              </a:ext>
            </a:extLst>
          </p:cNvPr>
          <p:cNvPicPr>
            <a:picLocks noChangeAspect="1"/>
          </p:cNvPicPr>
          <p:nvPr/>
        </p:nvPicPr>
        <p:blipFill>
          <a:blip r:embed="rId3"/>
          <a:stretch>
            <a:fillRect/>
          </a:stretch>
        </p:blipFill>
        <p:spPr>
          <a:xfrm>
            <a:off x="355600" y="1524000"/>
            <a:ext cx="6095999" cy="2165775"/>
          </a:xfrm>
          <a:prstGeom prst="rect">
            <a:avLst/>
          </a:prstGeom>
        </p:spPr>
      </p:pic>
      <p:pic>
        <p:nvPicPr>
          <p:cNvPr id="11" name="Picture 10">
            <a:extLst>
              <a:ext uri="{FF2B5EF4-FFF2-40B4-BE49-F238E27FC236}">
                <a16:creationId xmlns:a16="http://schemas.microsoft.com/office/drawing/2014/main" id="{B3562D15-56BA-1357-3215-E6371B70FE1A}"/>
              </a:ext>
            </a:extLst>
          </p:cNvPr>
          <p:cNvPicPr>
            <a:picLocks noChangeAspect="1"/>
          </p:cNvPicPr>
          <p:nvPr/>
        </p:nvPicPr>
        <p:blipFill>
          <a:blip r:embed="rId4"/>
          <a:stretch>
            <a:fillRect/>
          </a:stretch>
        </p:blipFill>
        <p:spPr>
          <a:xfrm>
            <a:off x="7330577" y="1638300"/>
            <a:ext cx="3947023" cy="2051475"/>
          </a:xfrm>
          <a:prstGeom prst="rect">
            <a:avLst/>
          </a:prstGeom>
        </p:spPr>
      </p:pic>
      <p:pic>
        <p:nvPicPr>
          <p:cNvPr id="13" name="Picture 12">
            <a:extLst>
              <a:ext uri="{FF2B5EF4-FFF2-40B4-BE49-F238E27FC236}">
                <a16:creationId xmlns:a16="http://schemas.microsoft.com/office/drawing/2014/main" id="{B2AAA299-3AD1-6D0F-862C-AC9A94CC0742}"/>
              </a:ext>
            </a:extLst>
          </p:cNvPr>
          <p:cNvPicPr>
            <a:picLocks noChangeAspect="1"/>
          </p:cNvPicPr>
          <p:nvPr/>
        </p:nvPicPr>
        <p:blipFill>
          <a:blip r:embed="rId5"/>
          <a:stretch>
            <a:fillRect/>
          </a:stretch>
        </p:blipFill>
        <p:spPr>
          <a:xfrm>
            <a:off x="6864350" y="3751230"/>
            <a:ext cx="4527550" cy="2210058"/>
          </a:xfrm>
          <a:prstGeom prst="rect">
            <a:avLst/>
          </a:prstGeom>
        </p:spPr>
      </p:pic>
    </p:spTree>
    <p:extLst>
      <p:ext uri="{BB962C8B-B14F-4D97-AF65-F5344CB8AC3E}">
        <p14:creationId xmlns:p14="http://schemas.microsoft.com/office/powerpoint/2010/main" val="103184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8D73BF-B8C7-85D3-D6A1-95D4F7CB50EF}"/>
              </a:ext>
            </a:extLst>
          </p:cNvPr>
          <p:cNvPicPr>
            <a:picLocks noChangeAspect="1"/>
          </p:cNvPicPr>
          <p:nvPr/>
        </p:nvPicPr>
        <p:blipFill>
          <a:blip r:embed="rId3"/>
          <a:stretch>
            <a:fillRect/>
          </a:stretch>
        </p:blipFill>
        <p:spPr>
          <a:xfrm>
            <a:off x="908844" y="1424335"/>
            <a:ext cx="10374311" cy="4707053"/>
          </a:xfrm>
          <a:prstGeom prst="rect">
            <a:avLst/>
          </a:prstGeom>
        </p:spPr>
      </p:pic>
      <p:sp>
        <p:nvSpPr>
          <p:cNvPr id="4" name="Title 3"/>
          <p:cNvSpPr>
            <a:spLocks noGrp="1"/>
          </p:cNvSpPr>
          <p:nvPr>
            <p:ph type="title"/>
          </p:nvPr>
        </p:nvSpPr>
        <p:spPr>
          <a:xfrm>
            <a:off x="544511" y="236166"/>
            <a:ext cx="3951289" cy="1315544"/>
          </a:xfrm>
        </p:spPr>
        <p:txBody>
          <a:bodyPr anchor="ctr" anchorCtr="0">
            <a:normAutofit fontScale="90000"/>
          </a:bodyPr>
          <a:lstStyle/>
          <a:p>
            <a:r>
              <a:rPr lang="en-US" dirty="0"/>
              <a:t>Type III Site Design Review and Type II Land Partition Standards</a:t>
            </a:r>
          </a:p>
        </p:txBody>
      </p:sp>
      <p:sp>
        <p:nvSpPr>
          <p:cNvPr id="6" name="Text Placeholder 5"/>
          <p:cNvSpPr>
            <a:spLocks noGrp="1"/>
          </p:cNvSpPr>
          <p:nvPr>
            <p:ph type="body" sz="half" idx="2"/>
          </p:nvPr>
        </p:nvSpPr>
        <p:spPr>
          <a:xfrm>
            <a:off x="4700589" y="471279"/>
            <a:ext cx="6946900" cy="845318"/>
          </a:xfrm>
        </p:spPr>
        <p:txBody>
          <a:bodyPr>
            <a:normAutofit fontScale="92500" lnSpcReduction="10000"/>
          </a:bodyPr>
          <a:lstStyle/>
          <a:p>
            <a:r>
              <a:rPr lang="en-US" sz="2000" dirty="0"/>
              <a:t>Meets Development Code and Public Works Standards as proposed or with recommended conditions of approval as identified in the staff report.</a:t>
            </a:r>
          </a:p>
          <a:p>
            <a:pPr marL="285750" indent="-285750">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5931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642C66-AF24-CC65-FA84-380FD5441DC4}"/>
              </a:ext>
            </a:extLst>
          </p:cNvPr>
          <p:cNvPicPr>
            <a:picLocks noChangeAspect="1"/>
          </p:cNvPicPr>
          <p:nvPr/>
        </p:nvPicPr>
        <p:blipFill rotWithShape="1">
          <a:blip r:embed="rId3"/>
          <a:srcRect r="4120" b="-1"/>
          <a:stretch/>
        </p:blipFill>
        <p:spPr>
          <a:xfrm>
            <a:off x="2722509" y="198066"/>
            <a:ext cx="9669642" cy="6857990"/>
          </a:xfrm>
          <a:prstGeom prst="rect">
            <a:avLst/>
          </a:prstGeom>
          <a:effectLst>
            <a:softEdge rad="660400"/>
          </a:effectLst>
        </p:spPr>
      </p:pic>
      <p:sp>
        <p:nvSpPr>
          <p:cNvPr id="4" name="Title 3"/>
          <p:cNvSpPr>
            <a:spLocks noGrp="1"/>
          </p:cNvSpPr>
          <p:nvPr>
            <p:ph type="title"/>
          </p:nvPr>
        </p:nvSpPr>
        <p:spPr>
          <a:xfrm>
            <a:off x="404811" y="711205"/>
            <a:ext cx="2516189" cy="2151434"/>
          </a:xfrm>
        </p:spPr>
        <p:txBody>
          <a:bodyPr anchor="ctr" anchorCtr="0">
            <a:normAutofit fontScale="90000"/>
          </a:bodyPr>
          <a:lstStyle/>
          <a:p>
            <a:r>
              <a:rPr lang="en-US" dirty="0"/>
              <a:t>Type III Site Design Review and Type II Land Partition Standards</a:t>
            </a:r>
          </a:p>
        </p:txBody>
      </p:sp>
      <p:sp>
        <p:nvSpPr>
          <p:cNvPr id="3" name="Text Placeholder 2">
            <a:extLst>
              <a:ext uri="{FF2B5EF4-FFF2-40B4-BE49-F238E27FC236}">
                <a16:creationId xmlns:a16="http://schemas.microsoft.com/office/drawing/2014/main" id="{99FD53FE-7411-3C7E-C8B6-93BCC4F5DBAB}"/>
              </a:ext>
            </a:extLst>
          </p:cNvPr>
          <p:cNvSpPr>
            <a:spLocks noGrp="1"/>
          </p:cNvSpPr>
          <p:nvPr>
            <p:ph type="body" sz="half" idx="2"/>
          </p:nvPr>
        </p:nvSpPr>
        <p:spPr>
          <a:xfrm>
            <a:off x="404811" y="3778247"/>
            <a:ext cx="5030789" cy="2565400"/>
          </a:xfrm>
        </p:spPr>
        <p:txBody>
          <a:bodyPr>
            <a:normAutofit lnSpcReduction="10000"/>
          </a:bodyPr>
          <a:lstStyle/>
          <a:p>
            <a:pPr marL="342900" indent="-228600">
              <a:buFont typeface="Arial" panose="020B0604020202020204" pitchFamily="34" charset="0"/>
              <a:buChar char="•"/>
            </a:pPr>
            <a:r>
              <a:rPr lang="en-US" sz="2200" dirty="0"/>
              <a:t>As proposed and with CoA’s, conformance with the base zone GMU standards, CMC 18.100 Site Design Review standards and CMC 17.05 Land Divisions standards can be met.</a:t>
            </a:r>
          </a:p>
          <a:p>
            <a:pPr marL="342900" indent="-228600">
              <a:buFont typeface="Arial" panose="020B0604020202020204" pitchFamily="34" charset="0"/>
              <a:buChar char="•"/>
            </a:pPr>
            <a:r>
              <a:rPr lang="en-US" sz="2200" dirty="0"/>
              <a:t>Based upon the proposal, the minimum applicable CMC requirements can be met.</a:t>
            </a:r>
            <a:endParaRPr lang="en-US" sz="2200" dirty="0">
              <a:effectLst>
                <a:outerShdw blurRad="38100" dist="38100" dir="2700000" algn="tl">
                  <a:srgbClr val="000000">
                    <a:alpha val="43137"/>
                  </a:srgbClr>
                </a:outerShdw>
              </a:effectLst>
            </a:endParaRPr>
          </a:p>
          <a:p>
            <a:endParaRPr lang="en-US" sz="2200" dirty="0"/>
          </a:p>
        </p:txBody>
      </p:sp>
    </p:spTree>
    <p:extLst>
      <p:ext uri="{BB962C8B-B14F-4D97-AF65-F5344CB8AC3E}">
        <p14:creationId xmlns:p14="http://schemas.microsoft.com/office/powerpoint/2010/main" val="54420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txBox="1">
            <a:spLocks/>
          </p:cNvSpPr>
          <p:nvPr/>
        </p:nvSpPr>
        <p:spPr>
          <a:xfrm>
            <a:off x="913795" y="1580050"/>
            <a:ext cx="10059005" cy="428952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lvl="1" indent="0">
              <a:buNone/>
            </a:pPr>
            <a:endParaRPr lang="en-US" sz="2400" dirty="0"/>
          </a:p>
          <a:p>
            <a:pPr marL="0" lvl="1" indent="0">
              <a:buNone/>
            </a:pPr>
            <a:endParaRPr lang="en-US" sz="2400" dirty="0"/>
          </a:p>
          <a:p>
            <a:pPr marL="0" lvl="1" indent="0">
              <a:buNone/>
            </a:pPr>
            <a:endParaRPr lang="en-US" sz="2400" dirty="0"/>
          </a:p>
          <a:p>
            <a:pPr marL="0" lvl="1" indent="0">
              <a:buNone/>
            </a:pPr>
            <a:endParaRPr lang="en-US" sz="2400" dirty="0"/>
          </a:p>
        </p:txBody>
      </p:sp>
      <p:sp>
        <p:nvSpPr>
          <p:cNvPr id="8" name="Title 6"/>
          <p:cNvSpPr>
            <a:spLocks noGrp="1"/>
          </p:cNvSpPr>
          <p:nvPr>
            <p:ph type="title"/>
          </p:nvPr>
        </p:nvSpPr>
        <p:spPr>
          <a:xfrm>
            <a:off x="913795" y="609600"/>
            <a:ext cx="10353762" cy="970450"/>
          </a:xfrm>
        </p:spPr>
        <p:txBody>
          <a:bodyPr/>
          <a:lstStyle/>
          <a:p>
            <a:pPr algn="l"/>
            <a:r>
              <a:rPr lang="en-US" dirty="0"/>
              <a:t>Key Recommended Conditions of Approval</a:t>
            </a:r>
          </a:p>
        </p:txBody>
      </p:sp>
      <p:sp>
        <p:nvSpPr>
          <p:cNvPr id="2" name="TextBox 1"/>
          <p:cNvSpPr txBox="1"/>
          <p:nvPr/>
        </p:nvSpPr>
        <p:spPr>
          <a:xfrm>
            <a:off x="699115" y="1720840"/>
            <a:ext cx="10353762" cy="3724096"/>
          </a:xfrm>
          <a:prstGeom prst="rect">
            <a:avLst/>
          </a:prstGeom>
          <a:noFill/>
        </p:spPr>
        <p:txBody>
          <a:bodyPr wrap="square" rtlCol="0">
            <a:spAutoFit/>
          </a:bodyPr>
          <a:lstStyle/>
          <a:p>
            <a:r>
              <a:rPr lang="en-US" sz="2400" u="sng" dirty="0"/>
              <a:t>Prior to Building Permit Submittal</a:t>
            </a:r>
            <a:endParaRPr lang="en-US" sz="2400" dirty="0"/>
          </a:p>
          <a:p>
            <a:r>
              <a:rPr lang="en-US" sz="2400" dirty="0"/>
              <a:t> </a:t>
            </a:r>
          </a:p>
          <a:p>
            <a:r>
              <a:rPr lang="en-US" sz="2400" dirty="0"/>
              <a:t>The </a:t>
            </a:r>
            <a:r>
              <a:rPr lang="en-US" sz="2400" u="sng" dirty="0"/>
              <a:t>Preliminary Land Partition Plat</a:t>
            </a:r>
            <a:r>
              <a:rPr lang="en-US" sz="2400" dirty="0"/>
              <a:t>, as approved via LP-01-22, with Final Plat approval by the Community Development Director, </a:t>
            </a:r>
            <a:r>
              <a:rPr lang="en-US" sz="2400" u="sng" dirty="0"/>
              <a:t>shall be recorded </a:t>
            </a:r>
            <a:r>
              <a:rPr lang="en-US" sz="2400" dirty="0"/>
              <a:t>with Washington County.</a:t>
            </a:r>
          </a:p>
          <a:p>
            <a:endParaRPr lang="en-US" sz="2400" dirty="0"/>
          </a:p>
          <a:p>
            <a:r>
              <a:rPr lang="en-US" sz="2400" dirty="0"/>
              <a:t>A </a:t>
            </a:r>
            <a:r>
              <a:rPr lang="en-US" sz="2400" u="sng" dirty="0"/>
              <a:t>Final CWS Service Provider Letter </a:t>
            </a:r>
            <a:r>
              <a:rPr lang="en-US" sz="2400" dirty="0"/>
              <a:t>and resolution of the wetland issue on the east side of the project is required before final plat and before final engineering plans can be reviewed and approved.</a:t>
            </a:r>
          </a:p>
          <a:p>
            <a:endParaRPr lang="en-US" sz="2000" dirty="0">
              <a:highlight>
                <a:srgbClr val="FFFF00"/>
              </a:highlight>
            </a:endParaRPr>
          </a:p>
        </p:txBody>
      </p:sp>
    </p:spTree>
    <p:extLst>
      <p:ext uri="{BB962C8B-B14F-4D97-AF65-F5344CB8AC3E}">
        <p14:creationId xmlns:p14="http://schemas.microsoft.com/office/powerpoint/2010/main" val="1594808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txBox="1">
            <a:spLocks/>
          </p:cNvSpPr>
          <p:nvPr/>
        </p:nvSpPr>
        <p:spPr>
          <a:xfrm>
            <a:off x="913795" y="1580050"/>
            <a:ext cx="10059005" cy="428952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lvl="1" indent="0">
              <a:buNone/>
            </a:pPr>
            <a:endParaRPr lang="en-US" sz="2400" dirty="0"/>
          </a:p>
          <a:p>
            <a:pPr marL="0" lvl="1" indent="0">
              <a:buNone/>
            </a:pPr>
            <a:endParaRPr lang="en-US" sz="2400" dirty="0"/>
          </a:p>
          <a:p>
            <a:pPr marL="0" lvl="1" indent="0">
              <a:buNone/>
            </a:pPr>
            <a:endParaRPr lang="en-US" sz="2400" dirty="0"/>
          </a:p>
          <a:p>
            <a:pPr marL="0" lvl="1" indent="0">
              <a:buNone/>
            </a:pPr>
            <a:endParaRPr lang="en-US" sz="2400" dirty="0"/>
          </a:p>
        </p:txBody>
      </p:sp>
      <p:sp>
        <p:nvSpPr>
          <p:cNvPr id="8" name="Title 6"/>
          <p:cNvSpPr>
            <a:spLocks noGrp="1"/>
          </p:cNvSpPr>
          <p:nvPr>
            <p:ph type="title"/>
          </p:nvPr>
        </p:nvSpPr>
        <p:spPr>
          <a:xfrm>
            <a:off x="913795" y="609600"/>
            <a:ext cx="10353762" cy="970450"/>
          </a:xfrm>
        </p:spPr>
        <p:txBody>
          <a:bodyPr/>
          <a:lstStyle/>
          <a:p>
            <a:pPr algn="l"/>
            <a:r>
              <a:rPr lang="en-US" dirty="0"/>
              <a:t>Key Recommended Conditions of Approval</a:t>
            </a:r>
          </a:p>
        </p:txBody>
      </p:sp>
      <p:sp>
        <p:nvSpPr>
          <p:cNvPr id="2" name="TextBox 1"/>
          <p:cNvSpPr txBox="1"/>
          <p:nvPr/>
        </p:nvSpPr>
        <p:spPr>
          <a:xfrm>
            <a:off x="619037" y="1580050"/>
            <a:ext cx="10648519" cy="5262979"/>
          </a:xfrm>
          <a:prstGeom prst="rect">
            <a:avLst/>
          </a:prstGeom>
          <a:noFill/>
        </p:spPr>
        <p:txBody>
          <a:bodyPr wrap="square" rtlCol="0">
            <a:spAutoFit/>
          </a:bodyPr>
          <a:lstStyle/>
          <a:p>
            <a:r>
              <a:rPr lang="en-US" sz="2400" u="sng" dirty="0"/>
              <a:t>Prior to Building Permit Submittal (cont’d.)</a:t>
            </a:r>
            <a:endParaRPr lang="en-US" sz="2400" dirty="0"/>
          </a:p>
          <a:p>
            <a:r>
              <a:rPr lang="en-US" sz="2400" dirty="0"/>
              <a:t> </a:t>
            </a:r>
          </a:p>
          <a:p>
            <a:r>
              <a:rPr lang="en-US" sz="2400" dirty="0"/>
              <a:t>The Applicant shall submit a final site plan for review and approval to the Planning Department identifying:</a:t>
            </a:r>
          </a:p>
          <a:p>
            <a:pPr marL="342900" indent="-342900">
              <a:buFont typeface="Arial" panose="020B0604020202020204" pitchFamily="34" charset="0"/>
              <a:buChar char="•"/>
            </a:pPr>
            <a:r>
              <a:rPr lang="en-US" sz="2400" dirty="0"/>
              <a:t> The </a:t>
            </a:r>
            <a:r>
              <a:rPr lang="en-US" sz="2400" u="sng" dirty="0"/>
              <a:t>widened drive aisles </a:t>
            </a:r>
            <a:r>
              <a:rPr lang="en-US" sz="2400" dirty="0"/>
              <a:t>needed for </a:t>
            </a:r>
            <a:r>
              <a:rPr lang="en-US" sz="2400" u="sng" dirty="0"/>
              <a:t>fire apparatus access</a:t>
            </a:r>
            <a:r>
              <a:rPr lang="en-US" sz="2400" dirty="0"/>
              <a:t> (per Exhibit D);</a:t>
            </a:r>
          </a:p>
          <a:p>
            <a:pPr marL="342900" indent="-342900">
              <a:buFont typeface="Arial" panose="020B0604020202020204" pitchFamily="34" charset="0"/>
              <a:buChar char="•"/>
            </a:pPr>
            <a:r>
              <a:rPr lang="en-US" sz="2400" dirty="0"/>
              <a:t>A revised vehicle parking plan showing a </a:t>
            </a:r>
            <a:r>
              <a:rPr lang="en-US" sz="2400" u="sng" dirty="0"/>
              <a:t>maximum of 126 compact spaces</a:t>
            </a:r>
            <a:r>
              <a:rPr lang="en-US" sz="2400" dirty="0"/>
              <a:t>; and</a:t>
            </a:r>
          </a:p>
          <a:p>
            <a:pPr marL="342900" indent="-342900">
              <a:buFont typeface="Arial" panose="020B0604020202020204" pitchFamily="34" charset="0"/>
              <a:buChar char="•"/>
            </a:pPr>
            <a:r>
              <a:rPr lang="en-US" sz="2400" dirty="0"/>
              <a:t>A minimum of </a:t>
            </a:r>
            <a:r>
              <a:rPr lang="en-US" sz="2400" u="sng" dirty="0"/>
              <a:t>90 long-term and 90 short-term bicycle parking spaces</a:t>
            </a:r>
            <a:r>
              <a:rPr lang="en-US" sz="2400" dirty="0"/>
              <a:t>.</a:t>
            </a:r>
          </a:p>
          <a:p>
            <a:endParaRPr lang="en-US" sz="2400" dirty="0"/>
          </a:p>
          <a:p>
            <a:r>
              <a:rPr lang="en-US" sz="2400" dirty="0">
                <a:effectLst/>
                <a:ea typeface="Times New Roman" panose="02020603050405020304" pitchFamily="18" charset="0"/>
              </a:rPr>
              <a:t>The </a:t>
            </a:r>
            <a:r>
              <a:rPr lang="en-US" sz="2400" dirty="0">
                <a:ea typeface="Times New Roman" panose="02020603050405020304" pitchFamily="18" charset="0"/>
              </a:rPr>
              <a:t>Applicant shall p</a:t>
            </a:r>
            <a:r>
              <a:rPr lang="en-US" sz="2400" dirty="0">
                <a:effectLst/>
                <a:ea typeface="Times New Roman" panose="02020603050405020304" pitchFamily="18" charset="0"/>
              </a:rPr>
              <a:t>rovide documentation to guarantee the perpetuation of the ground-floor commercial uses on </a:t>
            </a:r>
            <a:r>
              <a:rPr lang="en-US" sz="2400" u="sng" dirty="0">
                <a:effectLst/>
                <a:ea typeface="Times New Roman" panose="02020603050405020304" pitchFamily="18" charset="0"/>
              </a:rPr>
              <a:t>Parcel 2 </a:t>
            </a:r>
            <a:r>
              <a:rPr lang="en-US" sz="2400" dirty="0">
                <a:effectLst/>
                <a:ea typeface="Times New Roman" panose="02020603050405020304" pitchFamily="18" charset="0"/>
              </a:rPr>
              <a:t>in the live-work units, such as a deed restriction on Parcel 2 of the proposed partition plat requiring </a:t>
            </a:r>
            <a:r>
              <a:rPr lang="en-US" sz="2400" u="sng" dirty="0">
                <a:effectLst/>
                <a:ea typeface="Times New Roman" panose="02020603050405020304" pitchFamily="18" charset="0"/>
              </a:rPr>
              <a:t>a minimum of 50% ground floor commercial development</a:t>
            </a:r>
            <a:r>
              <a:rPr lang="en-US" sz="2400" dirty="0">
                <a:effectLst/>
                <a:ea typeface="Times New Roman" panose="02020603050405020304" pitchFamily="18" charset="0"/>
              </a:rPr>
              <a:t>.  </a:t>
            </a:r>
          </a:p>
          <a:p>
            <a:endParaRPr lang="en-US" sz="2400" dirty="0"/>
          </a:p>
          <a:p>
            <a:endParaRPr lang="en-US" sz="2400" dirty="0"/>
          </a:p>
        </p:txBody>
      </p:sp>
    </p:spTree>
    <p:extLst>
      <p:ext uri="{BB962C8B-B14F-4D97-AF65-F5344CB8AC3E}">
        <p14:creationId xmlns:p14="http://schemas.microsoft.com/office/powerpoint/2010/main" val="1062075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txBox="1">
            <a:spLocks/>
          </p:cNvSpPr>
          <p:nvPr/>
        </p:nvSpPr>
        <p:spPr>
          <a:xfrm>
            <a:off x="913795" y="1580050"/>
            <a:ext cx="10059005" cy="428952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lvl="1" indent="0">
              <a:buNone/>
            </a:pPr>
            <a:endParaRPr lang="en-US" sz="2400" dirty="0"/>
          </a:p>
          <a:p>
            <a:pPr marL="0" lvl="1" indent="0">
              <a:buNone/>
            </a:pPr>
            <a:endParaRPr lang="en-US" sz="2400" dirty="0"/>
          </a:p>
          <a:p>
            <a:pPr marL="0" lvl="1" indent="0">
              <a:buNone/>
            </a:pPr>
            <a:endParaRPr lang="en-US" sz="2400" dirty="0"/>
          </a:p>
          <a:p>
            <a:pPr marL="0" lvl="1" indent="0">
              <a:buNone/>
            </a:pPr>
            <a:endParaRPr lang="en-US" sz="2400" dirty="0"/>
          </a:p>
        </p:txBody>
      </p:sp>
      <p:sp>
        <p:nvSpPr>
          <p:cNvPr id="8" name="Title 6"/>
          <p:cNvSpPr>
            <a:spLocks noGrp="1"/>
          </p:cNvSpPr>
          <p:nvPr>
            <p:ph type="title"/>
          </p:nvPr>
        </p:nvSpPr>
        <p:spPr>
          <a:xfrm>
            <a:off x="913795" y="609600"/>
            <a:ext cx="10353762" cy="970450"/>
          </a:xfrm>
        </p:spPr>
        <p:txBody>
          <a:bodyPr/>
          <a:lstStyle/>
          <a:p>
            <a:pPr algn="l"/>
            <a:r>
              <a:rPr lang="en-US" dirty="0"/>
              <a:t>Key Recommended Conditions of Approval</a:t>
            </a:r>
          </a:p>
        </p:txBody>
      </p:sp>
      <p:sp>
        <p:nvSpPr>
          <p:cNvPr id="2" name="TextBox 1"/>
          <p:cNvSpPr txBox="1"/>
          <p:nvPr/>
        </p:nvSpPr>
        <p:spPr>
          <a:xfrm>
            <a:off x="699115" y="1720840"/>
            <a:ext cx="10353762" cy="3416320"/>
          </a:xfrm>
          <a:prstGeom prst="rect">
            <a:avLst/>
          </a:prstGeom>
          <a:noFill/>
        </p:spPr>
        <p:txBody>
          <a:bodyPr wrap="square" rtlCol="0">
            <a:spAutoFit/>
          </a:bodyPr>
          <a:lstStyle/>
          <a:p>
            <a:r>
              <a:rPr lang="en-US" sz="2400" u="sng" dirty="0"/>
              <a:t>Prior to Building Permit Submittal (cont’d.)</a:t>
            </a:r>
            <a:endParaRPr lang="en-US" sz="2400" dirty="0"/>
          </a:p>
          <a:p>
            <a:r>
              <a:rPr lang="en-US" sz="2400" dirty="0"/>
              <a:t> </a:t>
            </a:r>
          </a:p>
          <a:p>
            <a:r>
              <a:rPr lang="en-US" sz="2400" dirty="0"/>
              <a:t>The Applicant shall submit final engineering plans for review and approval to the City Engineer meeting the requirements of Clean Water Services’ (CWS) Design and Construction Standards and the City of Cornelius Public Works Standards and including </a:t>
            </a:r>
            <a:r>
              <a:rPr lang="en-US" sz="2400" u="sng" dirty="0"/>
              <a:t>additional right-of-way dedication for N. Davis Street west of the si</a:t>
            </a:r>
            <a:r>
              <a:rPr lang="en-US" sz="2400" dirty="0"/>
              <a:t>te.</a:t>
            </a:r>
          </a:p>
          <a:p>
            <a:endParaRPr lang="en-US" sz="2400" dirty="0"/>
          </a:p>
          <a:p>
            <a:r>
              <a:rPr lang="en-US" sz="2400" dirty="0"/>
              <a:t>Building permits, including a geotechnical report, shall be </a:t>
            </a:r>
            <a:r>
              <a:rPr lang="en-US" sz="2400" u="sng" dirty="0"/>
              <a:t>submitted to City Forest Grove’s Building Department </a:t>
            </a:r>
            <a:r>
              <a:rPr lang="en-US" sz="2400" dirty="0"/>
              <a:t>for review on behalf of City of Cornelius. </a:t>
            </a:r>
          </a:p>
        </p:txBody>
      </p:sp>
    </p:spTree>
    <p:extLst>
      <p:ext uri="{BB962C8B-B14F-4D97-AF65-F5344CB8AC3E}">
        <p14:creationId xmlns:p14="http://schemas.microsoft.com/office/powerpoint/2010/main" val="1744805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txBox="1">
            <a:spLocks/>
          </p:cNvSpPr>
          <p:nvPr/>
        </p:nvSpPr>
        <p:spPr>
          <a:xfrm>
            <a:off x="913795" y="1580050"/>
            <a:ext cx="10059005" cy="428952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lvl="1" indent="0">
              <a:buNone/>
            </a:pPr>
            <a:endParaRPr lang="en-US" sz="2400" dirty="0"/>
          </a:p>
          <a:p>
            <a:pPr marL="0" lvl="1" indent="0">
              <a:buNone/>
            </a:pPr>
            <a:endParaRPr lang="en-US" sz="2400" dirty="0"/>
          </a:p>
          <a:p>
            <a:pPr marL="0" lvl="1" indent="0">
              <a:buNone/>
            </a:pPr>
            <a:endParaRPr lang="en-US" sz="2400" dirty="0"/>
          </a:p>
          <a:p>
            <a:pPr marL="0" lvl="1" indent="0">
              <a:buNone/>
            </a:pPr>
            <a:endParaRPr lang="en-US" sz="2400" dirty="0"/>
          </a:p>
        </p:txBody>
      </p:sp>
      <p:sp>
        <p:nvSpPr>
          <p:cNvPr id="8" name="Title 6"/>
          <p:cNvSpPr>
            <a:spLocks noGrp="1"/>
          </p:cNvSpPr>
          <p:nvPr>
            <p:ph type="title"/>
          </p:nvPr>
        </p:nvSpPr>
        <p:spPr>
          <a:xfrm>
            <a:off x="913795" y="609600"/>
            <a:ext cx="10353762" cy="970450"/>
          </a:xfrm>
        </p:spPr>
        <p:txBody>
          <a:bodyPr/>
          <a:lstStyle/>
          <a:p>
            <a:pPr algn="l"/>
            <a:r>
              <a:rPr lang="en-US" dirty="0"/>
              <a:t>Key Recommended Conditions of Approval</a:t>
            </a:r>
          </a:p>
        </p:txBody>
      </p:sp>
      <p:sp>
        <p:nvSpPr>
          <p:cNvPr id="2" name="TextBox 1"/>
          <p:cNvSpPr txBox="1"/>
          <p:nvPr/>
        </p:nvSpPr>
        <p:spPr>
          <a:xfrm>
            <a:off x="991946" y="1696472"/>
            <a:ext cx="10286259" cy="2308324"/>
          </a:xfrm>
          <a:prstGeom prst="rect">
            <a:avLst/>
          </a:prstGeom>
          <a:noFill/>
        </p:spPr>
        <p:txBody>
          <a:bodyPr wrap="square" rtlCol="0">
            <a:spAutoFit/>
          </a:bodyPr>
          <a:lstStyle/>
          <a:p>
            <a:r>
              <a:rPr lang="en-US" sz="2400" u="sng" dirty="0"/>
              <a:t>Prior to Site Development</a:t>
            </a:r>
          </a:p>
          <a:p>
            <a:endParaRPr lang="en-US" sz="2400" dirty="0"/>
          </a:p>
          <a:p>
            <a:r>
              <a:rPr lang="en-US" sz="2400" dirty="0"/>
              <a:t>The Applicant must obtain </a:t>
            </a:r>
            <a:r>
              <a:rPr lang="en-US" sz="2400" u="sng" dirty="0"/>
              <a:t>grading and erosion control permits</a:t>
            </a:r>
            <a:r>
              <a:rPr lang="en-US" sz="2400" dirty="0"/>
              <a:t>, </a:t>
            </a:r>
            <a:r>
              <a:rPr lang="en-US" sz="2400" u="sng" dirty="0"/>
              <a:t>Final Engineering Plan approval </a:t>
            </a:r>
            <a:r>
              <a:rPr lang="en-US" sz="2400" dirty="0"/>
              <a:t>and </a:t>
            </a:r>
            <a:r>
              <a:rPr lang="en-US" sz="2400" u="sng" dirty="0"/>
              <a:t>Final Site Plan approval</a:t>
            </a:r>
            <a:r>
              <a:rPr lang="en-US" sz="2400" dirty="0"/>
              <a:t>.</a:t>
            </a:r>
          </a:p>
          <a:p>
            <a:endParaRPr lang="en-US" sz="2400" dirty="0"/>
          </a:p>
          <a:p>
            <a:r>
              <a:rPr lang="en-US" sz="2400" dirty="0"/>
              <a:t>The Applicant shall obtain an approved Erosion Control permit </a:t>
            </a:r>
            <a:r>
              <a:rPr lang="en-US" sz="2400" u="sng" dirty="0"/>
              <a:t>1200-C </a:t>
            </a:r>
            <a:r>
              <a:rPr lang="en-US" sz="2400" dirty="0"/>
              <a:t>from CWS. </a:t>
            </a:r>
          </a:p>
        </p:txBody>
      </p:sp>
    </p:spTree>
    <p:extLst>
      <p:ext uri="{BB962C8B-B14F-4D97-AF65-F5344CB8AC3E}">
        <p14:creationId xmlns:p14="http://schemas.microsoft.com/office/powerpoint/2010/main" val="1616753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txBox="1">
            <a:spLocks/>
          </p:cNvSpPr>
          <p:nvPr/>
        </p:nvSpPr>
        <p:spPr>
          <a:xfrm>
            <a:off x="913795" y="1580050"/>
            <a:ext cx="10059005" cy="428952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lvl="1" indent="0">
              <a:buNone/>
            </a:pPr>
            <a:endParaRPr lang="en-US" sz="2400" dirty="0"/>
          </a:p>
          <a:p>
            <a:pPr marL="0" lvl="1" indent="0">
              <a:buNone/>
            </a:pPr>
            <a:endParaRPr lang="en-US" sz="2400" dirty="0"/>
          </a:p>
          <a:p>
            <a:pPr marL="0" lvl="1" indent="0">
              <a:buNone/>
            </a:pPr>
            <a:endParaRPr lang="en-US" sz="2400" dirty="0"/>
          </a:p>
          <a:p>
            <a:pPr marL="0" lvl="1" indent="0">
              <a:buNone/>
            </a:pPr>
            <a:endParaRPr lang="en-US" sz="2400" dirty="0"/>
          </a:p>
        </p:txBody>
      </p:sp>
      <p:sp>
        <p:nvSpPr>
          <p:cNvPr id="8" name="Title 6"/>
          <p:cNvSpPr>
            <a:spLocks noGrp="1"/>
          </p:cNvSpPr>
          <p:nvPr>
            <p:ph type="title"/>
          </p:nvPr>
        </p:nvSpPr>
        <p:spPr>
          <a:xfrm>
            <a:off x="913795" y="609600"/>
            <a:ext cx="10353762" cy="970450"/>
          </a:xfrm>
        </p:spPr>
        <p:txBody>
          <a:bodyPr/>
          <a:lstStyle/>
          <a:p>
            <a:pPr algn="l"/>
            <a:r>
              <a:rPr lang="en-US" dirty="0"/>
              <a:t>Key Recommended Conditions of Approval</a:t>
            </a:r>
          </a:p>
        </p:txBody>
      </p:sp>
      <p:sp>
        <p:nvSpPr>
          <p:cNvPr id="4" name="Rectangle 3"/>
          <p:cNvSpPr/>
          <p:nvPr/>
        </p:nvSpPr>
        <p:spPr>
          <a:xfrm>
            <a:off x="558800" y="1580050"/>
            <a:ext cx="11092873" cy="3416320"/>
          </a:xfrm>
          <a:prstGeom prst="rect">
            <a:avLst/>
          </a:prstGeom>
        </p:spPr>
        <p:txBody>
          <a:bodyPr wrap="square">
            <a:spAutoFit/>
          </a:bodyPr>
          <a:lstStyle/>
          <a:p>
            <a:r>
              <a:rPr lang="en-US" sz="2400" u="sng" dirty="0"/>
              <a:t>Prior to Building Permit Issuance</a:t>
            </a:r>
          </a:p>
          <a:p>
            <a:endParaRPr lang="en-US" sz="2400" u="sng" dirty="0"/>
          </a:p>
          <a:p>
            <a:r>
              <a:rPr lang="en-US" sz="2400" dirty="0"/>
              <a:t>The Applicant shall </a:t>
            </a:r>
            <a:r>
              <a:rPr lang="en-US" sz="2400" u="sng" dirty="0"/>
              <a:t>pay the TDT </a:t>
            </a:r>
            <a:r>
              <a:rPr lang="en-US" sz="2400" dirty="0"/>
              <a:t>determined by the City, as necessary.</a:t>
            </a:r>
          </a:p>
          <a:p>
            <a:endParaRPr lang="en-US" sz="2400" dirty="0"/>
          </a:p>
          <a:p>
            <a:r>
              <a:rPr lang="en-US" sz="2400" dirty="0"/>
              <a:t>The applicant shall obtain all the appropriate Building, Plumbing, Electrical, and Mechanical </a:t>
            </a:r>
            <a:r>
              <a:rPr lang="en-US" sz="2400" u="sng" dirty="0"/>
              <a:t>Permits</a:t>
            </a:r>
            <a:r>
              <a:rPr lang="en-US" sz="2400" dirty="0"/>
              <a:t> and shall meet all applicable </a:t>
            </a:r>
            <a:r>
              <a:rPr lang="en-US" sz="2400" u="sng" dirty="0"/>
              <a:t>Building Code requirements </a:t>
            </a:r>
            <a:r>
              <a:rPr lang="en-US" sz="2400" dirty="0"/>
              <a:t>for the proposed development. </a:t>
            </a:r>
          </a:p>
          <a:p>
            <a:endParaRPr lang="en-US" sz="2400" dirty="0"/>
          </a:p>
          <a:p>
            <a:r>
              <a:rPr lang="en-US" sz="2400" dirty="0"/>
              <a:t>The applicant shall submit a </a:t>
            </a:r>
            <a:r>
              <a:rPr lang="en-US" sz="2400" u="sng" dirty="0"/>
              <a:t>swimming pool permit</a:t>
            </a:r>
            <a:r>
              <a:rPr lang="en-US" sz="2400" dirty="0"/>
              <a:t> per Cornelius Municipal Code 15.15.</a:t>
            </a:r>
          </a:p>
        </p:txBody>
      </p:sp>
    </p:spTree>
    <p:extLst>
      <p:ext uri="{BB962C8B-B14F-4D97-AF65-F5344CB8AC3E}">
        <p14:creationId xmlns:p14="http://schemas.microsoft.com/office/powerpoint/2010/main" val="56798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1688" y="185057"/>
            <a:ext cx="3932237" cy="1060920"/>
          </a:xfrm>
        </p:spPr>
        <p:txBody>
          <a:bodyPr anchor="ctr" anchorCtr="0"/>
          <a:lstStyle/>
          <a:p>
            <a:r>
              <a:rPr lang="en-US" dirty="0"/>
              <a:t>Proposal</a:t>
            </a:r>
          </a:p>
        </p:txBody>
      </p:sp>
      <p:sp>
        <p:nvSpPr>
          <p:cNvPr id="6" name="Text Placeholder 5"/>
          <p:cNvSpPr>
            <a:spLocks noGrp="1"/>
          </p:cNvSpPr>
          <p:nvPr>
            <p:ph type="body" sz="half" idx="2"/>
          </p:nvPr>
        </p:nvSpPr>
        <p:spPr>
          <a:xfrm>
            <a:off x="205014" y="1550777"/>
            <a:ext cx="5611586" cy="4176923"/>
          </a:xfrm>
        </p:spPr>
        <p:txBody>
          <a:bodyPr>
            <a:noAutofit/>
          </a:bodyPr>
          <a:lstStyle/>
          <a:p>
            <a:pPr algn="l"/>
            <a:r>
              <a:rPr lang="en-US" sz="2400" dirty="0"/>
              <a:t>The applicant is seeking approval of:</a:t>
            </a:r>
          </a:p>
          <a:p>
            <a:pPr marL="342900" indent="-342900" algn="l">
              <a:buFont typeface="Arial" panose="020B0604020202020204" pitchFamily="34" charset="0"/>
              <a:buChar char="•"/>
            </a:pPr>
            <a:r>
              <a:rPr lang="en-US" sz="2400" dirty="0">
                <a:highlight>
                  <a:srgbClr val="FFFF00"/>
                </a:highlight>
              </a:rPr>
              <a:t>A Type III  Site Design Review (DR) </a:t>
            </a:r>
            <a:r>
              <a:rPr lang="en-US" sz="2400" dirty="0"/>
              <a:t>for construction of 16 buildings and on-site amenities; and</a:t>
            </a:r>
          </a:p>
          <a:p>
            <a:pPr marL="342900" indent="-342900" algn="l">
              <a:buFont typeface="Arial" panose="020B0604020202020204" pitchFamily="34" charset="0"/>
              <a:buChar char="•"/>
              <a:tabLst>
                <a:tab pos="457200" algn="l"/>
              </a:tabLst>
            </a:pPr>
            <a:r>
              <a:rPr lang="en-US" sz="2400" dirty="0">
                <a:highlight>
                  <a:srgbClr val="FFFF00"/>
                </a:highlight>
              </a:rPr>
              <a:t>A Type II 3-Parcel Land Partition (LP) </a:t>
            </a:r>
            <a:r>
              <a:rPr lang="en-US" sz="2400" dirty="0"/>
              <a:t>to divide the site into three parcels with dedication of N. Davis Street.</a:t>
            </a:r>
          </a:p>
        </p:txBody>
      </p:sp>
      <p:pic>
        <p:nvPicPr>
          <p:cNvPr id="5" name="Picture 4">
            <a:extLst>
              <a:ext uri="{FF2B5EF4-FFF2-40B4-BE49-F238E27FC236}">
                <a16:creationId xmlns:a16="http://schemas.microsoft.com/office/drawing/2014/main" id="{9E43877C-BB63-E36E-CDCC-509428B8D51B}"/>
              </a:ext>
            </a:extLst>
          </p:cNvPr>
          <p:cNvPicPr>
            <a:picLocks noChangeAspect="1"/>
          </p:cNvPicPr>
          <p:nvPr/>
        </p:nvPicPr>
        <p:blipFill>
          <a:blip r:embed="rId2"/>
          <a:stretch>
            <a:fillRect/>
          </a:stretch>
        </p:blipFill>
        <p:spPr>
          <a:xfrm>
            <a:off x="5925873" y="357531"/>
            <a:ext cx="5599121" cy="5612022"/>
          </a:xfrm>
          <a:prstGeom prst="rect">
            <a:avLst/>
          </a:prstGeom>
        </p:spPr>
      </p:pic>
    </p:spTree>
    <p:extLst>
      <p:ext uri="{BB962C8B-B14F-4D97-AF65-F5344CB8AC3E}">
        <p14:creationId xmlns:p14="http://schemas.microsoft.com/office/powerpoint/2010/main" val="1817106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txBox="1">
            <a:spLocks/>
          </p:cNvSpPr>
          <p:nvPr/>
        </p:nvSpPr>
        <p:spPr>
          <a:xfrm>
            <a:off x="913795" y="2024551"/>
            <a:ext cx="10353762" cy="3334850"/>
          </a:xfrm>
          <a:prstGeom prst="rect">
            <a:avLst/>
          </a:prstGeom>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accent3">
                    <a:lumMod val="20000"/>
                    <a:lumOff val="80000"/>
                  </a:schemeClr>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2400" dirty="0">
                <a:solidFill>
                  <a:schemeClr val="tx1"/>
                </a:solidFill>
                <a:effectLst/>
              </a:rPr>
              <a:t>The Community Development Department recommends approval of the Type III Site Design Review and Type II Land Partition application (DR-81-22 &amp; LP-01-22) for a new 16-building multi-family and mixed-use development and land partition, subject to the recommended conditions of approval.</a:t>
            </a:r>
          </a:p>
          <a:p>
            <a:r>
              <a:rPr lang="en-US" sz="2400" dirty="0">
                <a:solidFill>
                  <a:schemeClr val="tx1"/>
                </a:solidFill>
                <a:effectLst/>
              </a:rPr>
              <a:t>A new multi-family and mixed-use development and associated facilities as shown and described within DR-81-22 &amp; LP-01-22.  </a:t>
            </a:r>
          </a:p>
        </p:txBody>
      </p:sp>
      <p:sp>
        <p:nvSpPr>
          <p:cNvPr id="8" name="Title 6"/>
          <p:cNvSpPr>
            <a:spLocks noGrp="1"/>
          </p:cNvSpPr>
          <p:nvPr>
            <p:ph type="title"/>
          </p:nvPr>
        </p:nvSpPr>
        <p:spPr>
          <a:xfrm>
            <a:off x="913795" y="609600"/>
            <a:ext cx="10353762" cy="970450"/>
          </a:xfrm>
        </p:spPr>
        <p:txBody>
          <a:bodyPr/>
          <a:lstStyle/>
          <a:p>
            <a:pPr algn="l"/>
            <a:r>
              <a:rPr lang="en-US" dirty="0"/>
              <a:t>Recommendation</a:t>
            </a:r>
          </a:p>
        </p:txBody>
      </p:sp>
    </p:spTree>
    <p:extLst>
      <p:ext uri="{BB962C8B-B14F-4D97-AF65-F5344CB8AC3E}">
        <p14:creationId xmlns:p14="http://schemas.microsoft.com/office/powerpoint/2010/main" val="1684236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76107" y="102932"/>
            <a:ext cx="9233986" cy="5976265"/>
          </a:xfrm>
          <a:prstGeom prst="rect">
            <a:avLst/>
          </a:prstGeom>
        </p:spPr>
      </p:pic>
    </p:spTree>
    <p:extLst>
      <p:ext uri="{BB962C8B-B14F-4D97-AF65-F5344CB8AC3E}">
        <p14:creationId xmlns:p14="http://schemas.microsoft.com/office/powerpoint/2010/main" val="129676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666" y="97484"/>
            <a:ext cx="3932237" cy="1600200"/>
          </a:xfrm>
        </p:spPr>
        <p:txBody>
          <a:bodyPr anchor="ctr" anchorCtr="0"/>
          <a:lstStyle/>
          <a:p>
            <a:r>
              <a:rPr lang="en-US" dirty="0"/>
              <a:t>Site </a:t>
            </a:r>
            <a:br>
              <a:rPr lang="en-US" dirty="0"/>
            </a:br>
            <a:r>
              <a:rPr lang="en-US" dirty="0"/>
              <a:t>Description</a:t>
            </a:r>
          </a:p>
        </p:txBody>
      </p:sp>
      <p:sp>
        <p:nvSpPr>
          <p:cNvPr id="6" name="Text Placeholder 5"/>
          <p:cNvSpPr>
            <a:spLocks noGrp="1"/>
          </p:cNvSpPr>
          <p:nvPr>
            <p:ph type="body" sz="half" idx="2"/>
          </p:nvPr>
        </p:nvSpPr>
        <p:spPr>
          <a:xfrm>
            <a:off x="466892" y="1462416"/>
            <a:ext cx="2545671" cy="4646284"/>
          </a:xfrm>
        </p:spPr>
        <p:txBody>
          <a:bodyPr>
            <a:noAutofit/>
          </a:bodyPr>
          <a:lstStyle/>
          <a:p>
            <a:pPr marL="342900" lvl="1" indent="-342900">
              <a:buFont typeface="Arial" panose="020B0604020202020204" pitchFamily="34" charset="0"/>
              <a:buChar char="•"/>
            </a:pPr>
            <a:r>
              <a:rPr lang="en-US" sz="2000" dirty="0"/>
              <a:t>Site is north of Baseline Street, east of N. Davis Street and west of N. 26</a:t>
            </a:r>
            <a:r>
              <a:rPr lang="en-US" sz="2000" baseline="30000" dirty="0"/>
              <a:t>th</a:t>
            </a:r>
            <a:r>
              <a:rPr lang="en-US" sz="2000" dirty="0"/>
              <a:t> Avenue</a:t>
            </a:r>
          </a:p>
          <a:p>
            <a:pPr marL="0" lvl="1"/>
            <a:r>
              <a:rPr lang="en-US" sz="2000" dirty="0"/>
              <a:t> </a:t>
            </a:r>
          </a:p>
          <a:p>
            <a:pPr marL="342900" lvl="1" indent="-342900">
              <a:buFont typeface="Arial" panose="020B0604020202020204" pitchFamily="34" charset="0"/>
              <a:buChar char="•"/>
            </a:pPr>
            <a:r>
              <a:rPr lang="en-US" sz="2000" dirty="0"/>
              <a:t>Adjacent to Plaza Los Amigos (PLA)</a:t>
            </a:r>
          </a:p>
          <a:p>
            <a:pPr marL="0" lvl="1"/>
            <a:endParaRPr lang="en-US" sz="2000" dirty="0"/>
          </a:p>
          <a:p>
            <a:pPr marL="342900" lvl="1" indent="-342900">
              <a:buFont typeface="Arial" panose="020B0604020202020204" pitchFamily="34" charset="0"/>
              <a:buChar char="•"/>
            </a:pPr>
            <a:r>
              <a:rPr lang="en-US" sz="2000" dirty="0"/>
              <a:t>Adjacent to Fred Meyer </a:t>
            </a:r>
          </a:p>
          <a:p>
            <a:pPr marL="0" lvl="1"/>
            <a:endParaRPr lang="en-US" sz="2000" dirty="0"/>
          </a:p>
          <a:p>
            <a:pPr marL="342900" lvl="1" indent="-342900">
              <a:buFont typeface="Arial" panose="020B0604020202020204" pitchFamily="34" charset="0"/>
              <a:buChar char="•"/>
            </a:pPr>
            <a:r>
              <a:rPr lang="en-US" sz="2000" dirty="0"/>
              <a:t>Site is generally flat and is vacant of buildings</a:t>
            </a:r>
          </a:p>
        </p:txBody>
      </p:sp>
      <p:pic>
        <p:nvPicPr>
          <p:cNvPr id="3" name="Picture 2">
            <a:extLst>
              <a:ext uri="{FF2B5EF4-FFF2-40B4-BE49-F238E27FC236}">
                <a16:creationId xmlns:a16="http://schemas.microsoft.com/office/drawing/2014/main" id="{974636B1-E883-D924-45F2-086567D0FEF7}"/>
              </a:ext>
            </a:extLst>
          </p:cNvPr>
          <p:cNvPicPr>
            <a:picLocks noChangeAspect="1"/>
          </p:cNvPicPr>
          <p:nvPr/>
        </p:nvPicPr>
        <p:blipFill rotWithShape="1">
          <a:blip r:embed="rId2"/>
          <a:srcRect l="44479" t="32860" r="26042" b="22277"/>
          <a:stretch/>
        </p:blipFill>
        <p:spPr>
          <a:xfrm>
            <a:off x="3314206" y="355600"/>
            <a:ext cx="7180596" cy="6146800"/>
          </a:xfrm>
          <a:prstGeom prst="rect">
            <a:avLst/>
          </a:prstGeom>
        </p:spPr>
      </p:pic>
      <p:sp>
        <p:nvSpPr>
          <p:cNvPr id="5" name="TextBox 4">
            <a:extLst>
              <a:ext uri="{FF2B5EF4-FFF2-40B4-BE49-F238E27FC236}">
                <a16:creationId xmlns:a16="http://schemas.microsoft.com/office/drawing/2014/main" id="{53FFB2F9-73EB-AD13-26F0-2A8D5E14C738}"/>
              </a:ext>
            </a:extLst>
          </p:cNvPr>
          <p:cNvSpPr txBox="1"/>
          <p:nvPr/>
        </p:nvSpPr>
        <p:spPr>
          <a:xfrm>
            <a:off x="4673546" y="1353752"/>
            <a:ext cx="774700" cy="461665"/>
          </a:xfrm>
          <a:prstGeom prst="rect">
            <a:avLst/>
          </a:prstGeom>
          <a:noFill/>
        </p:spPr>
        <p:txBody>
          <a:bodyPr wrap="square" rtlCol="0">
            <a:spAutoFit/>
          </a:bodyPr>
          <a:lstStyle/>
          <a:p>
            <a:r>
              <a:rPr lang="en-US" sz="2400" dirty="0">
                <a:solidFill>
                  <a:schemeClr val="bg1"/>
                </a:solidFill>
              </a:rPr>
              <a:t>PLA</a:t>
            </a:r>
          </a:p>
        </p:txBody>
      </p:sp>
      <p:cxnSp>
        <p:nvCxnSpPr>
          <p:cNvPr id="8" name="Straight Arrow Connector 7">
            <a:extLst>
              <a:ext uri="{FF2B5EF4-FFF2-40B4-BE49-F238E27FC236}">
                <a16:creationId xmlns:a16="http://schemas.microsoft.com/office/drawing/2014/main" id="{6194848B-5DEF-D1D2-B73F-AFCB5F698A4D}"/>
              </a:ext>
            </a:extLst>
          </p:cNvPr>
          <p:cNvCxnSpPr>
            <a:cxnSpLocks/>
          </p:cNvCxnSpPr>
          <p:nvPr/>
        </p:nvCxnSpPr>
        <p:spPr>
          <a:xfrm flipV="1">
            <a:off x="2690080" y="1776472"/>
            <a:ext cx="1964010" cy="213512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43B915C2-89FB-BB43-A456-D827F4C1E0E8}"/>
              </a:ext>
            </a:extLst>
          </p:cNvPr>
          <p:cNvSpPr txBox="1"/>
          <p:nvPr/>
        </p:nvSpPr>
        <p:spPr>
          <a:xfrm>
            <a:off x="6204358" y="3233697"/>
            <a:ext cx="1130354" cy="830997"/>
          </a:xfrm>
          <a:prstGeom prst="rect">
            <a:avLst/>
          </a:prstGeom>
          <a:noFill/>
        </p:spPr>
        <p:txBody>
          <a:bodyPr wrap="square" rtlCol="0">
            <a:spAutoFit/>
          </a:bodyPr>
          <a:lstStyle/>
          <a:p>
            <a:r>
              <a:rPr lang="en-US" sz="2400" dirty="0"/>
              <a:t>FRED MEYER</a:t>
            </a:r>
          </a:p>
        </p:txBody>
      </p:sp>
      <p:cxnSp>
        <p:nvCxnSpPr>
          <p:cNvPr id="16" name="Straight Arrow Connector 15">
            <a:extLst>
              <a:ext uri="{FF2B5EF4-FFF2-40B4-BE49-F238E27FC236}">
                <a16:creationId xmlns:a16="http://schemas.microsoft.com/office/drawing/2014/main" id="{E0B6EA2B-3E6D-91AC-B13F-A0229B86E240}"/>
              </a:ext>
            </a:extLst>
          </p:cNvPr>
          <p:cNvCxnSpPr>
            <a:cxnSpLocks/>
          </p:cNvCxnSpPr>
          <p:nvPr/>
        </p:nvCxnSpPr>
        <p:spPr>
          <a:xfrm flipV="1">
            <a:off x="2670624" y="4065388"/>
            <a:ext cx="3653976" cy="54471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347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1F05F-BAB7-505C-0F97-4B4C53526EDB}"/>
              </a:ext>
            </a:extLst>
          </p:cNvPr>
          <p:cNvPicPr>
            <a:picLocks noChangeAspect="1"/>
          </p:cNvPicPr>
          <p:nvPr/>
        </p:nvPicPr>
        <p:blipFill>
          <a:blip r:embed="rId3"/>
          <a:stretch>
            <a:fillRect/>
          </a:stretch>
        </p:blipFill>
        <p:spPr>
          <a:xfrm>
            <a:off x="2520323" y="32658"/>
            <a:ext cx="7978668" cy="6614793"/>
          </a:xfrm>
          <a:prstGeom prst="rect">
            <a:avLst/>
          </a:prstGeom>
        </p:spPr>
      </p:pic>
      <p:sp>
        <p:nvSpPr>
          <p:cNvPr id="4" name="Title 3"/>
          <p:cNvSpPr>
            <a:spLocks noGrp="1"/>
          </p:cNvSpPr>
          <p:nvPr>
            <p:ph type="title"/>
          </p:nvPr>
        </p:nvSpPr>
        <p:spPr>
          <a:xfrm>
            <a:off x="381000" y="544286"/>
            <a:ext cx="2917371" cy="1311707"/>
          </a:xfrm>
        </p:spPr>
        <p:txBody>
          <a:bodyPr anchor="ctr" anchorCtr="0"/>
          <a:lstStyle/>
          <a:p>
            <a:r>
              <a:rPr lang="en-US" dirty="0"/>
              <a:t>Site Design Review</a:t>
            </a:r>
          </a:p>
        </p:txBody>
      </p:sp>
      <p:sp>
        <p:nvSpPr>
          <p:cNvPr id="3" name="Freeform: Shape 2">
            <a:extLst>
              <a:ext uri="{FF2B5EF4-FFF2-40B4-BE49-F238E27FC236}">
                <a16:creationId xmlns:a16="http://schemas.microsoft.com/office/drawing/2014/main" id="{4017685C-F3C7-99C6-6AF6-C417069F00E3}"/>
              </a:ext>
            </a:extLst>
          </p:cNvPr>
          <p:cNvSpPr/>
          <p:nvPr/>
        </p:nvSpPr>
        <p:spPr>
          <a:xfrm>
            <a:off x="5148943" y="370114"/>
            <a:ext cx="4234543" cy="3897086"/>
          </a:xfrm>
          <a:custGeom>
            <a:avLst/>
            <a:gdLst>
              <a:gd name="connsiteX0" fmla="*/ 21771 w 4234543"/>
              <a:gd name="connsiteY0" fmla="*/ 1164771 h 3897086"/>
              <a:gd name="connsiteX1" fmla="*/ 0 w 4234543"/>
              <a:gd name="connsiteY1" fmla="*/ 0 h 3897086"/>
              <a:gd name="connsiteX2" fmla="*/ 4223657 w 4234543"/>
              <a:gd name="connsiteY2" fmla="*/ 0 h 3897086"/>
              <a:gd name="connsiteX3" fmla="*/ 4234543 w 4234543"/>
              <a:gd name="connsiteY3" fmla="*/ 3831771 h 3897086"/>
              <a:gd name="connsiteX4" fmla="*/ 2775857 w 4234543"/>
              <a:gd name="connsiteY4" fmla="*/ 3897086 h 3897086"/>
              <a:gd name="connsiteX5" fmla="*/ 2710543 w 4234543"/>
              <a:gd name="connsiteY5" fmla="*/ 1164771 h 3897086"/>
              <a:gd name="connsiteX6" fmla="*/ 21771 w 4234543"/>
              <a:gd name="connsiteY6" fmla="*/ 1164771 h 38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4543" h="3897086">
                <a:moveTo>
                  <a:pt x="21771" y="1164771"/>
                </a:moveTo>
                <a:lnTo>
                  <a:pt x="0" y="0"/>
                </a:lnTo>
                <a:lnTo>
                  <a:pt x="4223657" y="0"/>
                </a:lnTo>
                <a:cubicBezTo>
                  <a:pt x="4227286" y="1277257"/>
                  <a:pt x="4230914" y="2554514"/>
                  <a:pt x="4234543" y="3831771"/>
                </a:cubicBezTo>
                <a:lnTo>
                  <a:pt x="2775857" y="3897086"/>
                </a:lnTo>
                <a:lnTo>
                  <a:pt x="2710543" y="1164771"/>
                </a:lnTo>
                <a:lnTo>
                  <a:pt x="21771" y="1164771"/>
                </a:lnTo>
                <a:close/>
              </a:path>
            </a:pathLst>
          </a:custGeom>
          <a:solidFill>
            <a:srgbClr val="FF0000">
              <a:alpha val="25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681EEAB6-1126-CF62-0F20-E633199EE879}"/>
              </a:ext>
            </a:extLst>
          </p:cNvPr>
          <p:cNvSpPr txBox="1">
            <a:spLocks/>
          </p:cNvSpPr>
          <p:nvPr/>
        </p:nvSpPr>
        <p:spPr>
          <a:xfrm>
            <a:off x="381000" y="1982042"/>
            <a:ext cx="6368143" cy="511628"/>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Mixed-use development with </a:t>
            </a:r>
            <a:r>
              <a:rPr lang="en-US" sz="2400" u="sng" dirty="0"/>
              <a:t>16 buildings</a:t>
            </a:r>
            <a:r>
              <a:rPr lang="en-US" sz="2400" dirty="0"/>
              <a:t>:</a:t>
            </a:r>
          </a:p>
          <a:p>
            <a:endParaRPr lang="en-US" sz="2000" dirty="0"/>
          </a:p>
          <a:p>
            <a:pPr marL="285750" indent="-285750">
              <a:buFont typeface="Arial" panose="020B0604020202020204" pitchFamily="34" charset="0"/>
              <a:buChar char="•"/>
            </a:pPr>
            <a:endParaRPr lang="en-US" sz="2000" dirty="0"/>
          </a:p>
        </p:txBody>
      </p:sp>
      <p:sp>
        <p:nvSpPr>
          <p:cNvPr id="10" name="Text Placeholder 5">
            <a:extLst>
              <a:ext uri="{FF2B5EF4-FFF2-40B4-BE49-F238E27FC236}">
                <a16:creationId xmlns:a16="http://schemas.microsoft.com/office/drawing/2014/main" id="{F8BA8922-C5C1-9478-C111-BAF683417F04}"/>
              </a:ext>
            </a:extLst>
          </p:cNvPr>
          <p:cNvSpPr txBox="1">
            <a:spLocks/>
          </p:cNvSpPr>
          <p:nvPr/>
        </p:nvSpPr>
        <p:spPr>
          <a:xfrm>
            <a:off x="-2" y="2367621"/>
            <a:ext cx="6640288" cy="818644"/>
          </a:xfrm>
          <a:prstGeom prst="rect">
            <a:avLst/>
          </a:prstGeom>
          <a:solidFill>
            <a:schemeClr val="bg1">
              <a:alpha val="48000"/>
            </a:schemeClr>
          </a:solidFill>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p>
          <a:p>
            <a:pPr marL="742950" lvl="1" indent="-285750">
              <a:buFont typeface="Arial" panose="020B0604020202020204" pitchFamily="34" charset="0"/>
              <a:buChar char="•"/>
            </a:pPr>
            <a:r>
              <a:rPr lang="en-US" sz="3500" dirty="0"/>
              <a:t>Thirteen 3-story multifamily buildings with 330 apartment units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11" name="Text Placeholder 5">
            <a:extLst>
              <a:ext uri="{FF2B5EF4-FFF2-40B4-BE49-F238E27FC236}">
                <a16:creationId xmlns:a16="http://schemas.microsoft.com/office/drawing/2014/main" id="{D8445965-626B-C71C-D7E7-C5BCEDCAB6D6}"/>
              </a:ext>
            </a:extLst>
          </p:cNvPr>
          <p:cNvSpPr txBox="1">
            <a:spLocks/>
          </p:cNvSpPr>
          <p:nvPr/>
        </p:nvSpPr>
        <p:spPr>
          <a:xfrm>
            <a:off x="0" y="3165010"/>
            <a:ext cx="6368143" cy="647704"/>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200" dirty="0"/>
              <a:t>One 2-story amenity building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12" name="Text Placeholder 5">
            <a:extLst>
              <a:ext uri="{FF2B5EF4-FFF2-40B4-BE49-F238E27FC236}">
                <a16:creationId xmlns:a16="http://schemas.microsoft.com/office/drawing/2014/main" id="{3896010F-9FD3-F5DE-FDC3-1D6D376446E1}"/>
              </a:ext>
            </a:extLst>
          </p:cNvPr>
          <p:cNvSpPr txBox="1">
            <a:spLocks/>
          </p:cNvSpPr>
          <p:nvPr/>
        </p:nvSpPr>
        <p:spPr>
          <a:xfrm>
            <a:off x="-1" y="3650792"/>
            <a:ext cx="6368143" cy="778331"/>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200" dirty="0"/>
              <a:t>Two mixed-use 3-story buildings with 16 live-work units and commercial spaces</a:t>
            </a:r>
          </a:p>
          <a:p>
            <a:endParaRPr lang="en-US" sz="2000" dirty="0"/>
          </a:p>
          <a:p>
            <a:pPr marL="285750" indent="-285750">
              <a:buFont typeface="Arial" panose="020B0604020202020204" pitchFamily="34" charset="0"/>
              <a:buChar char="•"/>
            </a:pPr>
            <a:endParaRPr lang="en-US" sz="2000" dirty="0"/>
          </a:p>
        </p:txBody>
      </p:sp>
      <p:sp>
        <p:nvSpPr>
          <p:cNvPr id="13" name="Text Placeholder 5">
            <a:extLst>
              <a:ext uri="{FF2B5EF4-FFF2-40B4-BE49-F238E27FC236}">
                <a16:creationId xmlns:a16="http://schemas.microsoft.com/office/drawing/2014/main" id="{81C28265-1A22-56F5-37CA-E24203ED0FD2}"/>
              </a:ext>
            </a:extLst>
          </p:cNvPr>
          <p:cNvSpPr txBox="1">
            <a:spLocks/>
          </p:cNvSpPr>
          <p:nvPr/>
        </p:nvSpPr>
        <p:spPr>
          <a:xfrm>
            <a:off x="457199" y="4367892"/>
            <a:ext cx="6368143" cy="517062"/>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t>Extension of N. Davis Street through site</a:t>
            </a:r>
            <a:endParaRPr lang="en-US" sz="2200" dirty="0">
              <a:highlight>
                <a:srgbClr val="FFFF00"/>
              </a:highlight>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16" name="Text Placeholder 5">
            <a:extLst>
              <a:ext uri="{FF2B5EF4-FFF2-40B4-BE49-F238E27FC236}">
                <a16:creationId xmlns:a16="http://schemas.microsoft.com/office/drawing/2014/main" id="{E358493E-4B10-F15F-46BF-08A554FA9146}"/>
              </a:ext>
            </a:extLst>
          </p:cNvPr>
          <p:cNvSpPr txBox="1">
            <a:spLocks/>
          </p:cNvSpPr>
          <p:nvPr/>
        </p:nvSpPr>
        <p:spPr>
          <a:xfrm>
            <a:off x="457199" y="4884954"/>
            <a:ext cx="6368143" cy="1309017"/>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t>On-site parking areas, landscaping, pedestrian pathways, outdoor dining areas with plaza seating, a dog park, a sport court, and a club house with a pool</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17" name="Rectangle: Rounded Corners 16">
            <a:extLst>
              <a:ext uri="{FF2B5EF4-FFF2-40B4-BE49-F238E27FC236}">
                <a16:creationId xmlns:a16="http://schemas.microsoft.com/office/drawing/2014/main" id="{B248CF5E-7B2C-50F4-EE48-3D55835E90E6}"/>
              </a:ext>
            </a:extLst>
          </p:cNvPr>
          <p:cNvSpPr/>
          <p:nvPr/>
        </p:nvSpPr>
        <p:spPr>
          <a:xfrm>
            <a:off x="8577942" y="4170592"/>
            <a:ext cx="418819" cy="517062"/>
          </a:xfrm>
          <a:prstGeom prst="roundRect">
            <a:avLst/>
          </a:prstGeom>
          <a:solidFill>
            <a:schemeClr val="accent1">
              <a:alpha val="2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B7BD968-3D9D-AB38-F0F0-A396FE2B21A0}"/>
              </a:ext>
            </a:extLst>
          </p:cNvPr>
          <p:cNvSpPr/>
          <p:nvPr/>
        </p:nvSpPr>
        <p:spPr>
          <a:xfrm>
            <a:off x="7941127" y="4429123"/>
            <a:ext cx="1273629" cy="892620"/>
          </a:xfrm>
          <a:custGeom>
            <a:avLst/>
            <a:gdLst>
              <a:gd name="connsiteX0" fmla="*/ 21772 w 1273629"/>
              <a:gd name="connsiteY0" fmla="*/ 0 h 794657"/>
              <a:gd name="connsiteX1" fmla="*/ 391886 w 1273629"/>
              <a:gd name="connsiteY1" fmla="*/ 0 h 794657"/>
              <a:gd name="connsiteX2" fmla="*/ 402772 w 1273629"/>
              <a:gd name="connsiteY2" fmla="*/ 304800 h 794657"/>
              <a:gd name="connsiteX3" fmla="*/ 1240972 w 1273629"/>
              <a:gd name="connsiteY3" fmla="*/ 272143 h 794657"/>
              <a:gd name="connsiteX4" fmla="*/ 1273629 w 1273629"/>
              <a:gd name="connsiteY4" fmla="*/ 762000 h 794657"/>
              <a:gd name="connsiteX5" fmla="*/ 0 w 1273629"/>
              <a:gd name="connsiteY5" fmla="*/ 794657 h 794657"/>
              <a:gd name="connsiteX6" fmla="*/ 21772 w 1273629"/>
              <a:gd name="connsiteY6" fmla="*/ 0 h 7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629" h="794657">
                <a:moveTo>
                  <a:pt x="21772" y="0"/>
                </a:moveTo>
                <a:lnTo>
                  <a:pt x="391886" y="0"/>
                </a:lnTo>
                <a:lnTo>
                  <a:pt x="402772" y="304800"/>
                </a:lnTo>
                <a:lnTo>
                  <a:pt x="1240972" y="272143"/>
                </a:lnTo>
                <a:lnTo>
                  <a:pt x="1273629" y="762000"/>
                </a:lnTo>
                <a:lnTo>
                  <a:pt x="0" y="794657"/>
                </a:lnTo>
                <a:lnTo>
                  <a:pt x="21772" y="0"/>
                </a:lnTo>
                <a:close/>
              </a:path>
            </a:pathLst>
          </a:custGeom>
          <a:solidFill>
            <a:schemeClr val="accent6">
              <a:alpha val="25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Elbow 19">
            <a:extLst>
              <a:ext uri="{FF2B5EF4-FFF2-40B4-BE49-F238E27FC236}">
                <a16:creationId xmlns:a16="http://schemas.microsoft.com/office/drawing/2014/main" id="{1B901111-518E-4084-0B4D-9BBCE04C4A5C}"/>
              </a:ext>
            </a:extLst>
          </p:cNvPr>
          <p:cNvCxnSpPr>
            <a:cxnSpLocks/>
          </p:cNvCxnSpPr>
          <p:nvPr/>
        </p:nvCxnSpPr>
        <p:spPr>
          <a:xfrm>
            <a:off x="4985657" y="1673554"/>
            <a:ext cx="4397829" cy="792259"/>
          </a:xfrm>
          <a:prstGeom prst="bentConnector3">
            <a:avLst>
              <a:gd name="adj1" fmla="val 64109"/>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57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1F63EB8-F832-BE8A-FD5B-6D598C764997}"/>
              </a:ext>
            </a:extLst>
          </p:cNvPr>
          <p:cNvGrpSpPr/>
          <p:nvPr/>
        </p:nvGrpSpPr>
        <p:grpSpPr>
          <a:xfrm>
            <a:off x="3200401" y="248325"/>
            <a:ext cx="6997062" cy="6538238"/>
            <a:chOff x="3200401" y="243562"/>
            <a:chExt cx="6997062" cy="6538238"/>
          </a:xfrm>
        </p:grpSpPr>
        <p:pic>
          <p:nvPicPr>
            <p:cNvPr id="34" name="Picture 33">
              <a:extLst>
                <a:ext uri="{FF2B5EF4-FFF2-40B4-BE49-F238E27FC236}">
                  <a16:creationId xmlns:a16="http://schemas.microsoft.com/office/drawing/2014/main" id="{2647DB5F-0087-EA2D-0677-A55B76077A53}"/>
                </a:ext>
              </a:extLst>
            </p:cNvPr>
            <p:cNvPicPr>
              <a:picLocks noChangeAspect="1"/>
            </p:cNvPicPr>
            <p:nvPr/>
          </p:nvPicPr>
          <p:blipFill rotWithShape="1">
            <a:blip r:embed="rId3"/>
            <a:srcRect l="120" t="-1" b="-734"/>
            <a:stretch/>
          </p:blipFill>
          <p:spPr>
            <a:xfrm>
              <a:off x="3200401" y="243562"/>
              <a:ext cx="6997062" cy="6538238"/>
            </a:xfrm>
            <a:prstGeom prst="rect">
              <a:avLst/>
            </a:prstGeom>
          </p:spPr>
        </p:pic>
        <p:sp>
          <p:nvSpPr>
            <p:cNvPr id="35" name="Rectangle 34">
              <a:extLst>
                <a:ext uri="{FF2B5EF4-FFF2-40B4-BE49-F238E27FC236}">
                  <a16:creationId xmlns:a16="http://schemas.microsoft.com/office/drawing/2014/main" id="{48295E4C-EF8A-D6BA-59A2-72F6ADD68A66}"/>
                </a:ext>
              </a:extLst>
            </p:cNvPr>
            <p:cNvSpPr/>
            <p:nvPr/>
          </p:nvSpPr>
          <p:spPr>
            <a:xfrm>
              <a:off x="3679373" y="3650792"/>
              <a:ext cx="3603169" cy="1234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381000" y="544286"/>
            <a:ext cx="2917371" cy="1311707"/>
          </a:xfrm>
        </p:spPr>
        <p:txBody>
          <a:bodyPr anchor="ctr" anchorCtr="0"/>
          <a:lstStyle/>
          <a:p>
            <a:r>
              <a:rPr lang="en-US" dirty="0"/>
              <a:t>3-Parcel Partition</a:t>
            </a:r>
          </a:p>
        </p:txBody>
      </p:sp>
      <p:sp>
        <p:nvSpPr>
          <p:cNvPr id="10" name="Text Placeholder 5">
            <a:extLst>
              <a:ext uri="{FF2B5EF4-FFF2-40B4-BE49-F238E27FC236}">
                <a16:creationId xmlns:a16="http://schemas.microsoft.com/office/drawing/2014/main" id="{F8BA8922-C5C1-9478-C111-BAF683417F04}"/>
              </a:ext>
            </a:extLst>
          </p:cNvPr>
          <p:cNvSpPr txBox="1">
            <a:spLocks/>
          </p:cNvSpPr>
          <p:nvPr/>
        </p:nvSpPr>
        <p:spPr>
          <a:xfrm>
            <a:off x="-21773" y="2064276"/>
            <a:ext cx="6640288" cy="818644"/>
          </a:xfrm>
          <a:prstGeom prst="rect">
            <a:avLst/>
          </a:prstGeom>
          <a:solidFill>
            <a:schemeClr val="bg1">
              <a:alpha val="48000"/>
            </a:schemeClr>
          </a:solidFill>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p>
          <a:p>
            <a:pPr marL="742950" lvl="1" indent="-285750">
              <a:buFont typeface="Arial" panose="020B0604020202020204" pitchFamily="34" charset="0"/>
              <a:buChar char="•"/>
            </a:pPr>
            <a:r>
              <a:rPr lang="en-US" sz="3500" dirty="0"/>
              <a:t>Parcel 1: 7.53 acres (10 multi-family buildings)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12" name="Text Placeholder 5">
            <a:extLst>
              <a:ext uri="{FF2B5EF4-FFF2-40B4-BE49-F238E27FC236}">
                <a16:creationId xmlns:a16="http://schemas.microsoft.com/office/drawing/2014/main" id="{3896010F-9FD3-F5DE-FDC3-1D6D376446E1}"/>
              </a:ext>
            </a:extLst>
          </p:cNvPr>
          <p:cNvSpPr txBox="1">
            <a:spLocks/>
          </p:cNvSpPr>
          <p:nvPr/>
        </p:nvSpPr>
        <p:spPr>
          <a:xfrm>
            <a:off x="0" y="2985444"/>
            <a:ext cx="6368143" cy="989637"/>
          </a:xfrm>
          <a:prstGeom prst="rect">
            <a:avLst/>
          </a:prstGeom>
          <a:solidFill>
            <a:schemeClr val="bg1">
              <a:alpha val="48000"/>
            </a:schemeClr>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buFont typeface="Arial" panose="020B0604020202020204" pitchFamily="34" charset="0"/>
              <a:buChar char="•"/>
            </a:pPr>
            <a:r>
              <a:rPr lang="en-US" sz="2200" dirty="0"/>
              <a:t>Parcel 2: 5.29 acres (3 multi-family buildings, amenities building, 2 commercial/live-work buildings) </a:t>
            </a:r>
          </a:p>
          <a:p>
            <a:endParaRPr lang="en-US" sz="2000" dirty="0"/>
          </a:p>
          <a:p>
            <a:pPr marL="285750" indent="-285750">
              <a:buFont typeface="Arial" panose="020B0604020202020204" pitchFamily="34" charset="0"/>
              <a:buChar char="•"/>
            </a:pPr>
            <a:endParaRPr lang="en-US" sz="2000" dirty="0"/>
          </a:p>
        </p:txBody>
      </p:sp>
      <p:sp>
        <p:nvSpPr>
          <p:cNvPr id="13" name="Text Placeholder 5">
            <a:extLst>
              <a:ext uri="{FF2B5EF4-FFF2-40B4-BE49-F238E27FC236}">
                <a16:creationId xmlns:a16="http://schemas.microsoft.com/office/drawing/2014/main" id="{81C28265-1A22-56F5-37CA-E24203ED0FD2}"/>
              </a:ext>
            </a:extLst>
          </p:cNvPr>
          <p:cNvSpPr txBox="1">
            <a:spLocks/>
          </p:cNvSpPr>
          <p:nvPr/>
        </p:nvSpPr>
        <p:spPr>
          <a:xfrm>
            <a:off x="457199" y="4077605"/>
            <a:ext cx="6368143" cy="807349"/>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t>Parcel 3: 1.87 acres (no development proposed at this time)</a:t>
            </a:r>
            <a:endParaRPr lang="en-US" sz="2200" dirty="0">
              <a:highlight>
                <a:srgbClr val="FFFF00"/>
              </a:highlight>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16" name="Text Placeholder 5">
            <a:extLst>
              <a:ext uri="{FF2B5EF4-FFF2-40B4-BE49-F238E27FC236}">
                <a16:creationId xmlns:a16="http://schemas.microsoft.com/office/drawing/2014/main" id="{E358493E-4B10-F15F-46BF-08A554FA9146}"/>
              </a:ext>
            </a:extLst>
          </p:cNvPr>
          <p:cNvSpPr txBox="1">
            <a:spLocks/>
          </p:cNvSpPr>
          <p:nvPr/>
        </p:nvSpPr>
        <p:spPr>
          <a:xfrm>
            <a:off x="457199" y="4884955"/>
            <a:ext cx="6368143" cy="557902"/>
          </a:xfrm>
          <a:prstGeom prst="rect">
            <a:avLst/>
          </a:prstGeom>
          <a:solidFill>
            <a:schemeClr val="bg1">
              <a:alpha val="48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t>Dedication of N. Davis Street</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39" name="Freeform: Shape 38">
            <a:extLst>
              <a:ext uri="{FF2B5EF4-FFF2-40B4-BE49-F238E27FC236}">
                <a16:creationId xmlns:a16="http://schemas.microsoft.com/office/drawing/2014/main" id="{11987781-6C60-5E81-2FB5-8B7AB16F21FA}"/>
              </a:ext>
            </a:extLst>
          </p:cNvPr>
          <p:cNvSpPr/>
          <p:nvPr/>
        </p:nvSpPr>
        <p:spPr>
          <a:xfrm>
            <a:off x="5715000" y="381000"/>
            <a:ext cx="4245429" cy="2035629"/>
          </a:xfrm>
          <a:custGeom>
            <a:avLst/>
            <a:gdLst>
              <a:gd name="connsiteX0" fmla="*/ 10886 w 4245429"/>
              <a:gd name="connsiteY0" fmla="*/ 0 h 2035629"/>
              <a:gd name="connsiteX1" fmla="*/ 4245429 w 4245429"/>
              <a:gd name="connsiteY1" fmla="*/ 0 h 2035629"/>
              <a:gd name="connsiteX2" fmla="*/ 4223657 w 4245429"/>
              <a:gd name="connsiteY2" fmla="*/ 2035629 h 2035629"/>
              <a:gd name="connsiteX3" fmla="*/ 2928257 w 4245429"/>
              <a:gd name="connsiteY3" fmla="*/ 1992086 h 2035629"/>
              <a:gd name="connsiteX4" fmla="*/ 2895600 w 4245429"/>
              <a:gd name="connsiteY4" fmla="*/ 1970314 h 2035629"/>
              <a:gd name="connsiteX5" fmla="*/ 2873829 w 4245429"/>
              <a:gd name="connsiteY5" fmla="*/ 1828800 h 2035629"/>
              <a:gd name="connsiteX6" fmla="*/ 2819400 w 4245429"/>
              <a:gd name="connsiteY6" fmla="*/ 1306286 h 2035629"/>
              <a:gd name="connsiteX7" fmla="*/ 2656114 w 4245429"/>
              <a:gd name="connsiteY7" fmla="*/ 1208314 h 2035629"/>
              <a:gd name="connsiteX8" fmla="*/ 2438400 w 4245429"/>
              <a:gd name="connsiteY8" fmla="*/ 1164771 h 2035629"/>
              <a:gd name="connsiteX9" fmla="*/ 0 w 4245429"/>
              <a:gd name="connsiteY9" fmla="*/ 1153886 h 2035629"/>
              <a:gd name="connsiteX10" fmla="*/ 10886 w 4245429"/>
              <a:gd name="connsiteY10" fmla="*/ 0 h 20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429" h="2035629">
                <a:moveTo>
                  <a:pt x="10886" y="0"/>
                </a:moveTo>
                <a:lnTo>
                  <a:pt x="4245429" y="0"/>
                </a:lnTo>
                <a:lnTo>
                  <a:pt x="4223657" y="2035629"/>
                </a:lnTo>
                <a:lnTo>
                  <a:pt x="2928257" y="1992086"/>
                </a:lnTo>
                <a:lnTo>
                  <a:pt x="2895600" y="1970314"/>
                </a:lnTo>
                <a:lnTo>
                  <a:pt x="2873829" y="1828800"/>
                </a:lnTo>
                <a:lnTo>
                  <a:pt x="2819400" y="1306286"/>
                </a:lnTo>
                <a:lnTo>
                  <a:pt x="2656114" y="1208314"/>
                </a:lnTo>
                <a:lnTo>
                  <a:pt x="2438400" y="1164771"/>
                </a:lnTo>
                <a:lnTo>
                  <a:pt x="0" y="1153886"/>
                </a:lnTo>
                <a:lnTo>
                  <a:pt x="10886" y="0"/>
                </a:lnTo>
                <a:close/>
              </a:path>
            </a:pathLst>
          </a:custGeom>
          <a:solidFill>
            <a:srgbClr val="FF0000">
              <a:alpha val="2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94B6674-F11C-6ACF-01C5-34D3E83C2D54}"/>
              </a:ext>
            </a:extLst>
          </p:cNvPr>
          <p:cNvSpPr/>
          <p:nvPr/>
        </p:nvSpPr>
        <p:spPr>
          <a:xfrm>
            <a:off x="8304835" y="2604304"/>
            <a:ext cx="1649393" cy="2899458"/>
          </a:xfrm>
          <a:custGeom>
            <a:avLst/>
            <a:gdLst>
              <a:gd name="connsiteX0" fmla="*/ 144684 w 1649393"/>
              <a:gd name="connsiteY0" fmla="*/ 69448 h 2899458"/>
              <a:gd name="connsiteX1" fmla="*/ 277793 w 1649393"/>
              <a:gd name="connsiteY1" fmla="*/ 57873 h 2899458"/>
              <a:gd name="connsiteX2" fmla="*/ 277793 w 1649393"/>
              <a:gd name="connsiteY2" fmla="*/ 5787 h 2899458"/>
              <a:gd name="connsiteX3" fmla="*/ 318304 w 1649393"/>
              <a:gd name="connsiteY3" fmla="*/ 0 h 2899458"/>
              <a:gd name="connsiteX4" fmla="*/ 1649393 w 1649393"/>
              <a:gd name="connsiteY4" fmla="*/ 23149 h 2899458"/>
              <a:gd name="connsiteX5" fmla="*/ 1637818 w 1649393"/>
              <a:gd name="connsiteY5" fmla="*/ 2899458 h 2899458"/>
              <a:gd name="connsiteX6" fmla="*/ 0 w 1649393"/>
              <a:gd name="connsiteY6" fmla="*/ 2893671 h 2899458"/>
              <a:gd name="connsiteX7" fmla="*/ 11575 w 1649393"/>
              <a:gd name="connsiteY7" fmla="*/ 2777924 h 2899458"/>
              <a:gd name="connsiteX8" fmla="*/ 109960 w 1649393"/>
              <a:gd name="connsiteY8" fmla="*/ 2639028 h 2899458"/>
              <a:gd name="connsiteX9" fmla="*/ 138897 w 1649393"/>
              <a:gd name="connsiteY9" fmla="*/ 2511706 h 2899458"/>
              <a:gd name="connsiteX10" fmla="*/ 144684 w 1649393"/>
              <a:gd name="connsiteY10" fmla="*/ 69448 h 289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9393" h="2899458">
                <a:moveTo>
                  <a:pt x="144684" y="69448"/>
                </a:moveTo>
                <a:lnTo>
                  <a:pt x="277793" y="57873"/>
                </a:lnTo>
                <a:lnTo>
                  <a:pt x="277793" y="5787"/>
                </a:lnTo>
                <a:lnTo>
                  <a:pt x="318304" y="0"/>
                </a:lnTo>
                <a:lnTo>
                  <a:pt x="1649393" y="23149"/>
                </a:lnTo>
                <a:cubicBezTo>
                  <a:pt x="1645535" y="981919"/>
                  <a:pt x="1641676" y="1940688"/>
                  <a:pt x="1637818" y="2899458"/>
                </a:cubicBezTo>
                <a:lnTo>
                  <a:pt x="0" y="2893671"/>
                </a:lnTo>
                <a:lnTo>
                  <a:pt x="11575" y="2777924"/>
                </a:lnTo>
                <a:lnTo>
                  <a:pt x="109960" y="2639028"/>
                </a:lnTo>
                <a:lnTo>
                  <a:pt x="138897" y="2511706"/>
                </a:lnTo>
                <a:lnTo>
                  <a:pt x="144684" y="69448"/>
                </a:lnTo>
                <a:close/>
              </a:path>
            </a:pathLst>
          </a:custGeom>
          <a:solidFill>
            <a:schemeClr val="accent1">
              <a:alpha val="2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FC5B9969-E2D3-3FCD-F30A-83303F3AF776}"/>
              </a:ext>
            </a:extLst>
          </p:cNvPr>
          <p:cNvSpPr/>
          <p:nvPr/>
        </p:nvSpPr>
        <p:spPr>
          <a:xfrm>
            <a:off x="8299048" y="5509549"/>
            <a:ext cx="1632030" cy="1006998"/>
          </a:xfrm>
          <a:custGeom>
            <a:avLst/>
            <a:gdLst>
              <a:gd name="connsiteX0" fmla="*/ 0 w 1632030"/>
              <a:gd name="connsiteY0" fmla="*/ 23150 h 1006998"/>
              <a:gd name="connsiteX1" fmla="*/ 1632030 w 1632030"/>
              <a:gd name="connsiteY1" fmla="*/ 0 h 1006998"/>
              <a:gd name="connsiteX2" fmla="*/ 1632030 w 1632030"/>
              <a:gd name="connsiteY2" fmla="*/ 1006998 h 1006998"/>
              <a:gd name="connsiteX3" fmla="*/ 410901 w 1632030"/>
              <a:gd name="connsiteY3" fmla="*/ 920188 h 1006998"/>
              <a:gd name="connsiteX4" fmla="*/ 318304 w 1632030"/>
              <a:gd name="connsiteY4" fmla="*/ 821803 h 1006998"/>
              <a:gd name="connsiteX5" fmla="*/ 11575 w 1632030"/>
              <a:gd name="connsiteY5" fmla="*/ 873889 h 1006998"/>
              <a:gd name="connsiteX6" fmla="*/ 0 w 1632030"/>
              <a:gd name="connsiteY6" fmla="*/ 23150 h 100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2030" h="1006998">
                <a:moveTo>
                  <a:pt x="0" y="23150"/>
                </a:moveTo>
                <a:lnTo>
                  <a:pt x="1632030" y="0"/>
                </a:lnTo>
                <a:lnTo>
                  <a:pt x="1632030" y="1006998"/>
                </a:lnTo>
                <a:lnTo>
                  <a:pt x="410901" y="920188"/>
                </a:lnTo>
                <a:lnTo>
                  <a:pt x="318304" y="821803"/>
                </a:lnTo>
                <a:lnTo>
                  <a:pt x="11575" y="873889"/>
                </a:lnTo>
                <a:cubicBezTo>
                  <a:pt x="9646" y="586451"/>
                  <a:pt x="7716" y="299013"/>
                  <a:pt x="0" y="23150"/>
                </a:cubicBezTo>
                <a:close/>
              </a:path>
            </a:pathLst>
          </a:custGeom>
          <a:solidFill>
            <a:schemeClr val="accent6">
              <a:alpha val="2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2690E8C-2E1F-59B6-FE8B-5A2C9A171761}"/>
              </a:ext>
            </a:extLst>
          </p:cNvPr>
          <p:cNvSpPr/>
          <p:nvPr/>
        </p:nvSpPr>
        <p:spPr>
          <a:xfrm>
            <a:off x="5614988" y="1556795"/>
            <a:ext cx="4350815" cy="1093808"/>
          </a:xfrm>
          <a:custGeom>
            <a:avLst/>
            <a:gdLst>
              <a:gd name="connsiteX0" fmla="*/ 0 w 4259484"/>
              <a:gd name="connsiteY0" fmla="*/ 0 h 1093808"/>
              <a:gd name="connsiteX1" fmla="*/ 17362 w 4259484"/>
              <a:gd name="connsiteY1" fmla="*/ 179408 h 1093808"/>
              <a:gd name="connsiteX2" fmla="*/ 2529068 w 4259484"/>
              <a:gd name="connsiteY2" fmla="*/ 196770 h 1093808"/>
              <a:gd name="connsiteX3" fmla="*/ 2656390 w 4259484"/>
              <a:gd name="connsiteY3" fmla="*/ 266218 h 1093808"/>
              <a:gd name="connsiteX4" fmla="*/ 2685327 w 4259484"/>
              <a:gd name="connsiteY4" fmla="*/ 410901 h 1093808"/>
              <a:gd name="connsiteX5" fmla="*/ 2696901 w 4259484"/>
              <a:gd name="connsiteY5" fmla="*/ 1093808 h 1093808"/>
              <a:gd name="connsiteX6" fmla="*/ 2853159 w 4259484"/>
              <a:gd name="connsiteY6" fmla="*/ 1093808 h 1093808"/>
              <a:gd name="connsiteX7" fmla="*/ 2853159 w 4259484"/>
              <a:gd name="connsiteY7" fmla="*/ 1024359 h 1093808"/>
              <a:gd name="connsiteX8" fmla="*/ 4259484 w 4259484"/>
              <a:gd name="connsiteY8" fmla="*/ 1035934 h 1093808"/>
              <a:gd name="connsiteX9" fmla="*/ 4242122 w 4259484"/>
              <a:gd name="connsiteY9" fmla="*/ 862314 h 1093808"/>
              <a:gd name="connsiteX10" fmla="*/ 2916820 w 4259484"/>
              <a:gd name="connsiteY10" fmla="*/ 821802 h 1093808"/>
              <a:gd name="connsiteX11" fmla="*/ 2858947 w 4259484"/>
              <a:gd name="connsiteY11" fmla="*/ 740780 h 1093808"/>
              <a:gd name="connsiteX12" fmla="*/ 2824223 w 4259484"/>
              <a:gd name="connsiteY12" fmla="*/ 144683 h 1093808"/>
              <a:gd name="connsiteX13" fmla="*/ 2696901 w 4259484"/>
              <a:gd name="connsiteY13" fmla="*/ 52086 h 1093808"/>
              <a:gd name="connsiteX14" fmla="*/ 2523281 w 4259484"/>
              <a:gd name="connsiteY14" fmla="*/ 17362 h 1093808"/>
              <a:gd name="connsiteX15" fmla="*/ 2372810 w 4259484"/>
              <a:gd name="connsiteY15" fmla="*/ 5787 h 1093808"/>
              <a:gd name="connsiteX16" fmla="*/ 0 w 4259484"/>
              <a:gd name="connsiteY16" fmla="*/ 0 h 1093808"/>
              <a:gd name="connsiteX0" fmla="*/ 0 w 4259484"/>
              <a:gd name="connsiteY0" fmla="*/ 0 h 1093808"/>
              <a:gd name="connsiteX1" fmla="*/ 17362 w 4259484"/>
              <a:gd name="connsiteY1" fmla="*/ 179408 h 1093808"/>
              <a:gd name="connsiteX2" fmla="*/ 2529068 w 4259484"/>
              <a:gd name="connsiteY2" fmla="*/ 196770 h 1093808"/>
              <a:gd name="connsiteX3" fmla="*/ 2656390 w 4259484"/>
              <a:gd name="connsiteY3" fmla="*/ 266218 h 1093808"/>
              <a:gd name="connsiteX4" fmla="*/ 2685327 w 4259484"/>
              <a:gd name="connsiteY4" fmla="*/ 410901 h 1093808"/>
              <a:gd name="connsiteX5" fmla="*/ 2696901 w 4259484"/>
              <a:gd name="connsiteY5" fmla="*/ 1093808 h 1093808"/>
              <a:gd name="connsiteX6" fmla="*/ 2853159 w 4259484"/>
              <a:gd name="connsiteY6" fmla="*/ 1093808 h 1093808"/>
              <a:gd name="connsiteX7" fmla="*/ 2853159 w 4259484"/>
              <a:gd name="connsiteY7" fmla="*/ 1024359 h 1093808"/>
              <a:gd name="connsiteX8" fmla="*/ 4259484 w 4259484"/>
              <a:gd name="connsiteY8" fmla="*/ 1035934 h 1093808"/>
              <a:gd name="connsiteX9" fmla="*/ 4242122 w 4259484"/>
              <a:gd name="connsiteY9" fmla="*/ 862314 h 1093808"/>
              <a:gd name="connsiteX10" fmla="*/ 2916820 w 4259484"/>
              <a:gd name="connsiteY10" fmla="*/ 821802 h 1093808"/>
              <a:gd name="connsiteX11" fmla="*/ 2858947 w 4259484"/>
              <a:gd name="connsiteY11" fmla="*/ 740780 h 1093808"/>
              <a:gd name="connsiteX12" fmla="*/ 2824223 w 4259484"/>
              <a:gd name="connsiteY12" fmla="*/ 144683 h 1093808"/>
              <a:gd name="connsiteX13" fmla="*/ 2696901 w 4259484"/>
              <a:gd name="connsiteY13" fmla="*/ 52086 h 1093808"/>
              <a:gd name="connsiteX14" fmla="*/ 2523281 w 4259484"/>
              <a:gd name="connsiteY14" fmla="*/ 17362 h 1093808"/>
              <a:gd name="connsiteX15" fmla="*/ 2372810 w 4259484"/>
              <a:gd name="connsiteY15" fmla="*/ 5787 h 1093808"/>
              <a:gd name="connsiteX16" fmla="*/ 0 w 4259484"/>
              <a:gd name="connsiteY16" fmla="*/ 0 h 1093808"/>
              <a:gd name="connsiteX0" fmla="*/ 174367 w 4433851"/>
              <a:gd name="connsiteY0" fmla="*/ 0 h 1093808"/>
              <a:gd name="connsiteX1" fmla="*/ 0 w 4433851"/>
              <a:gd name="connsiteY1" fmla="*/ 179408 h 1093808"/>
              <a:gd name="connsiteX2" fmla="*/ 2703435 w 4433851"/>
              <a:gd name="connsiteY2" fmla="*/ 196770 h 1093808"/>
              <a:gd name="connsiteX3" fmla="*/ 2830757 w 4433851"/>
              <a:gd name="connsiteY3" fmla="*/ 266218 h 1093808"/>
              <a:gd name="connsiteX4" fmla="*/ 2859694 w 4433851"/>
              <a:gd name="connsiteY4" fmla="*/ 410901 h 1093808"/>
              <a:gd name="connsiteX5" fmla="*/ 2871268 w 4433851"/>
              <a:gd name="connsiteY5" fmla="*/ 1093808 h 1093808"/>
              <a:gd name="connsiteX6" fmla="*/ 3027526 w 4433851"/>
              <a:gd name="connsiteY6" fmla="*/ 1093808 h 1093808"/>
              <a:gd name="connsiteX7" fmla="*/ 3027526 w 4433851"/>
              <a:gd name="connsiteY7" fmla="*/ 1024359 h 1093808"/>
              <a:gd name="connsiteX8" fmla="*/ 4433851 w 4433851"/>
              <a:gd name="connsiteY8" fmla="*/ 1035934 h 1093808"/>
              <a:gd name="connsiteX9" fmla="*/ 4416489 w 4433851"/>
              <a:gd name="connsiteY9" fmla="*/ 862314 h 1093808"/>
              <a:gd name="connsiteX10" fmla="*/ 3091187 w 4433851"/>
              <a:gd name="connsiteY10" fmla="*/ 821802 h 1093808"/>
              <a:gd name="connsiteX11" fmla="*/ 3033314 w 4433851"/>
              <a:gd name="connsiteY11" fmla="*/ 740780 h 1093808"/>
              <a:gd name="connsiteX12" fmla="*/ 2998590 w 4433851"/>
              <a:gd name="connsiteY12" fmla="*/ 144683 h 1093808"/>
              <a:gd name="connsiteX13" fmla="*/ 2871268 w 4433851"/>
              <a:gd name="connsiteY13" fmla="*/ 52086 h 1093808"/>
              <a:gd name="connsiteX14" fmla="*/ 2697648 w 4433851"/>
              <a:gd name="connsiteY14" fmla="*/ 17362 h 1093808"/>
              <a:gd name="connsiteX15" fmla="*/ 2547177 w 4433851"/>
              <a:gd name="connsiteY15" fmla="*/ 5787 h 1093808"/>
              <a:gd name="connsiteX16" fmla="*/ 174367 w 4433851"/>
              <a:gd name="connsiteY16" fmla="*/ 0 h 1093808"/>
              <a:gd name="connsiteX0" fmla="*/ 174367 w 4433851"/>
              <a:gd name="connsiteY0" fmla="*/ 0 h 1093808"/>
              <a:gd name="connsiteX1" fmla="*/ 40174 w 4433851"/>
              <a:gd name="connsiteY1" fmla="*/ 71980 h 1093808"/>
              <a:gd name="connsiteX2" fmla="*/ 0 w 4433851"/>
              <a:gd name="connsiteY2" fmla="*/ 179408 h 1093808"/>
              <a:gd name="connsiteX3" fmla="*/ 2703435 w 4433851"/>
              <a:gd name="connsiteY3" fmla="*/ 196770 h 1093808"/>
              <a:gd name="connsiteX4" fmla="*/ 2830757 w 4433851"/>
              <a:gd name="connsiteY4" fmla="*/ 266218 h 1093808"/>
              <a:gd name="connsiteX5" fmla="*/ 2859694 w 4433851"/>
              <a:gd name="connsiteY5" fmla="*/ 410901 h 1093808"/>
              <a:gd name="connsiteX6" fmla="*/ 2871268 w 4433851"/>
              <a:gd name="connsiteY6" fmla="*/ 1093808 h 1093808"/>
              <a:gd name="connsiteX7" fmla="*/ 3027526 w 4433851"/>
              <a:gd name="connsiteY7" fmla="*/ 1093808 h 1093808"/>
              <a:gd name="connsiteX8" fmla="*/ 3027526 w 4433851"/>
              <a:gd name="connsiteY8" fmla="*/ 1024359 h 1093808"/>
              <a:gd name="connsiteX9" fmla="*/ 4433851 w 4433851"/>
              <a:gd name="connsiteY9" fmla="*/ 1035934 h 1093808"/>
              <a:gd name="connsiteX10" fmla="*/ 4416489 w 4433851"/>
              <a:gd name="connsiteY10" fmla="*/ 862314 h 1093808"/>
              <a:gd name="connsiteX11" fmla="*/ 3091187 w 4433851"/>
              <a:gd name="connsiteY11" fmla="*/ 821802 h 1093808"/>
              <a:gd name="connsiteX12" fmla="*/ 3033314 w 4433851"/>
              <a:gd name="connsiteY12" fmla="*/ 740780 h 1093808"/>
              <a:gd name="connsiteX13" fmla="*/ 2998590 w 4433851"/>
              <a:gd name="connsiteY13" fmla="*/ 144683 h 1093808"/>
              <a:gd name="connsiteX14" fmla="*/ 2871268 w 4433851"/>
              <a:gd name="connsiteY14" fmla="*/ 52086 h 1093808"/>
              <a:gd name="connsiteX15" fmla="*/ 2697648 w 4433851"/>
              <a:gd name="connsiteY15" fmla="*/ 17362 h 1093808"/>
              <a:gd name="connsiteX16" fmla="*/ 2547177 w 4433851"/>
              <a:gd name="connsiteY16" fmla="*/ 5787 h 1093808"/>
              <a:gd name="connsiteX17" fmla="*/ 174367 w 4433851"/>
              <a:gd name="connsiteY17" fmla="*/ 0 h 1093808"/>
              <a:gd name="connsiteX0" fmla="*/ 174367 w 4433851"/>
              <a:gd name="connsiteY0" fmla="*/ 0 h 1093808"/>
              <a:gd name="connsiteX1" fmla="*/ 40174 w 4433851"/>
              <a:gd name="connsiteY1" fmla="*/ 71980 h 1093808"/>
              <a:gd name="connsiteX2" fmla="*/ 0 w 4433851"/>
              <a:gd name="connsiteY2" fmla="*/ 179408 h 1093808"/>
              <a:gd name="connsiteX3" fmla="*/ 2703435 w 4433851"/>
              <a:gd name="connsiteY3" fmla="*/ 196770 h 1093808"/>
              <a:gd name="connsiteX4" fmla="*/ 2830757 w 4433851"/>
              <a:gd name="connsiteY4" fmla="*/ 266218 h 1093808"/>
              <a:gd name="connsiteX5" fmla="*/ 2859694 w 4433851"/>
              <a:gd name="connsiteY5" fmla="*/ 410901 h 1093808"/>
              <a:gd name="connsiteX6" fmla="*/ 2871268 w 4433851"/>
              <a:gd name="connsiteY6" fmla="*/ 1093808 h 1093808"/>
              <a:gd name="connsiteX7" fmla="*/ 3027526 w 4433851"/>
              <a:gd name="connsiteY7" fmla="*/ 1093808 h 1093808"/>
              <a:gd name="connsiteX8" fmla="*/ 3027526 w 4433851"/>
              <a:gd name="connsiteY8" fmla="*/ 1024359 h 1093808"/>
              <a:gd name="connsiteX9" fmla="*/ 4433851 w 4433851"/>
              <a:gd name="connsiteY9" fmla="*/ 1035934 h 1093808"/>
              <a:gd name="connsiteX10" fmla="*/ 4416489 w 4433851"/>
              <a:gd name="connsiteY10" fmla="*/ 862314 h 1093808"/>
              <a:gd name="connsiteX11" fmla="*/ 3091187 w 4433851"/>
              <a:gd name="connsiteY11" fmla="*/ 821802 h 1093808"/>
              <a:gd name="connsiteX12" fmla="*/ 3033314 w 4433851"/>
              <a:gd name="connsiteY12" fmla="*/ 740780 h 1093808"/>
              <a:gd name="connsiteX13" fmla="*/ 2998590 w 4433851"/>
              <a:gd name="connsiteY13" fmla="*/ 144683 h 1093808"/>
              <a:gd name="connsiteX14" fmla="*/ 2871268 w 4433851"/>
              <a:gd name="connsiteY14" fmla="*/ 52086 h 1093808"/>
              <a:gd name="connsiteX15" fmla="*/ 2697648 w 4433851"/>
              <a:gd name="connsiteY15" fmla="*/ 17362 h 1093808"/>
              <a:gd name="connsiteX16" fmla="*/ 2547177 w 4433851"/>
              <a:gd name="connsiteY16" fmla="*/ 5787 h 1093808"/>
              <a:gd name="connsiteX17" fmla="*/ 174367 w 4433851"/>
              <a:gd name="connsiteY17" fmla="*/ 0 h 1093808"/>
              <a:gd name="connsiteX0" fmla="*/ 174367 w 4433851"/>
              <a:gd name="connsiteY0" fmla="*/ 0 h 1093808"/>
              <a:gd name="connsiteX1" fmla="*/ 16362 w 4433851"/>
              <a:gd name="connsiteY1" fmla="*/ 67217 h 1093808"/>
              <a:gd name="connsiteX2" fmla="*/ 0 w 4433851"/>
              <a:gd name="connsiteY2" fmla="*/ 179408 h 1093808"/>
              <a:gd name="connsiteX3" fmla="*/ 2703435 w 4433851"/>
              <a:gd name="connsiteY3" fmla="*/ 196770 h 1093808"/>
              <a:gd name="connsiteX4" fmla="*/ 2830757 w 4433851"/>
              <a:gd name="connsiteY4" fmla="*/ 266218 h 1093808"/>
              <a:gd name="connsiteX5" fmla="*/ 2859694 w 4433851"/>
              <a:gd name="connsiteY5" fmla="*/ 410901 h 1093808"/>
              <a:gd name="connsiteX6" fmla="*/ 2871268 w 4433851"/>
              <a:gd name="connsiteY6" fmla="*/ 1093808 h 1093808"/>
              <a:gd name="connsiteX7" fmla="*/ 3027526 w 4433851"/>
              <a:gd name="connsiteY7" fmla="*/ 1093808 h 1093808"/>
              <a:gd name="connsiteX8" fmla="*/ 3027526 w 4433851"/>
              <a:gd name="connsiteY8" fmla="*/ 1024359 h 1093808"/>
              <a:gd name="connsiteX9" fmla="*/ 4433851 w 4433851"/>
              <a:gd name="connsiteY9" fmla="*/ 1035934 h 1093808"/>
              <a:gd name="connsiteX10" fmla="*/ 4416489 w 4433851"/>
              <a:gd name="connsiteY10" fmla="*/ 862314 h 1093808"/>
              <a:gd name="connsiteX11" fmla="*/ 3091187 w 4433851"/>
              <a:gd name="connsiteY11" fmla="*/ 821802 h 1093808"/>
              <a:gd name="connsiteX12" fmla="*/ 3033314 w 4433851"/>
              <a:gd name="connsiteY12" fmla="*/ 740780 h 1093808"/>
              <a:gd name="connsiteX13" fmla="*/ 2998590 w 4433851"/>
              <a:gd name="connsiteY13" fmla="*/ 144683 h 1093808"/>
              <a:gd name="connsiteX14" fmla="*/ 2871268 w 4433851"/>
              <a:gd name="connsiteY14" fmla="*/ 52086 h 1093808"/>
              <a:gd name="connsiteX15" fmla="*/ 2697648 w 4433851"/>
              <a:gd name="connsiteY15" fmla="*/ 17362 h 1093808"/>
              <a:gd name="connsiteX16" fmla="*/ 2547177 w 4433851"/>
              <a:gd name="connsiteY16" fmla="*/ 5787 h 1093808"/>
              <a:gd name="connsiteX17" fmla="*/ 174367 w 4433851"/>
              <a:gd name="connsiteY17" fmla="*/ 0 h 1093808"/>
              <a:gd name="connsiteX0" fmla="*/ 174367 w 4433851"/>
              <a:gd name="connsiteY0" fmla="*/ 0 h 1093808"/>
              <a:gd name="connsiteX1" fmla="*/ 16362 w 4433851"/>
              <a:gd name="connsiteY1" fmla="*/ 67217 h 1093808"/>
              <a:gd name="connsiteX2" fmla="*/ 0 w 4433851"/>
              <a:gd name="connsiteY2" fmla="*/ 179408 h 1093808"/>
              <a:gd name="connsiteX3" fmla="*/ 2703435 w 4433851"/>
              <a:gd name="connsiteY3" fmla="*/ 196770 h 1093808"/>
              <a:gd name="connsiteX4" fmla="*/ 2830757 w 4433851"/>
              <a:gd name="connsiteY4" fmla="*/ 266218 h 1093808"/>
              <a:gd name="connsiteX5" fmla="*/ 2859694 w 4433851"/>
              <a:gd name="connsiteY5" fmla="*/ 410901 h 1093808"/>
              <a:gd name="connsiteX6" fmla="*/ 2871268 w 4433851"/>
              <a:gd name="connsiteY6" fmla="*/ 1093808 h 1093808"/>
              <a:gd name="connsiteX7" fmla="*/ 3027526 w 4433851"/>
              <a:gd name="connsiteY7" fmla="*/ 1093808 h 1093808"/>
              <a:gd name="connsiteX8" fmla="*/ 3027526 w 4433851"/>
              <a:gd name="connsiteY8" fmla="*/ 1024359 h 1093808"/>
              <a:gd name="connsiteX9" fmla="*/ 4433851 w 4433851"/>
              <a:gd name="connsiteY9" fmla="*/ 1035934 h 1093808"/>
              <a:gd name="connsiteX10" fmla="*/ 4416489 w 4433851"/>
              <a:gd name="connsiteY10" fmla="*/ 862314 h 1093808"/>
              <a:gd name="connsiteX11" fmla="*/ 3091187 w 4433851"/>
              <a:gd name="connsiteY11" fmla="*/ 821802 h 1093808"/>
              <a:gd name="connsiteX12" fmla="*/ 3033314 w 4433851"/>
              <a:gd name="connsiteY12" fmla="*/ 740780 h 1093808"/>
              <a:gd name="connsiteX13" fmla="*/ 2998590 w 4433851"/>
              <a:gd name="connsiteY13" fmla="*/ 144683 h 1093808"/>
              <a:gd name="connsiteX14" fmla="*/ 2871268 w 4433851"/>
              <a:gd name="connsiteY14" fmla="*/ 52086 h 1093808"/>
              <a:gd name="connsiteX15" fmla="*/ 2697648 w 4433851"/>
              <a:gd name="connsiteY15" fmla="*/ 17362 h 1093808"/>
              <a:gd name="connsiteX16" fmla="*/ 2547177 w 4433851"/>
              <a:gd name="connsiteY16" fmla="*/ 5787 h 1093808"/>
              <a:gd name="connsiteX17" fmla="*/ 174367 w 4433851"/>
              <a:gd name="connsiteY17" fmla="*/ 0 h 1093808"/>
              <a:gd name="connsiteX0" fmla="*/ 174367 w 4433851"/>
              <a:gd name="connsiteY0" fmla="*/ 0 h 1093808"/>
              <a:gd name="connsiteX1" fmla="*/ 16362 w 4433851"/>
              <a:gd name="connsiteY1" fmla="*/ 67217 h 1093808"/>
              <a:gd name="connsiteX2" fmla="*/ 0 w 4433851"/>
              <a:gd name="connsiteY2" fmla="*/ 179408 h 1093808"/>
              <a:gd name="connsiteX3" fmla="*/ 2703435 w 4433851"/>
              <a:gd name="connsiteY3" fmla="*/ 196770 h 1093808"/>
              <a:gd name="connsiteX4" fmla="*/ 2830757 w 4433851"/>
              <a:gd name="connsiteY4" fmla="*/ 266218 h 1093808"/>
              <a:gd name="connsiteX5" fmla="*/ 2859694 w 4433851"/>
              <a:gd name="connsiteY5" fmla="*/ 410901 h 1093808"/>
              <a:gd name="connsiteX6" fmla="*/ 2871268 w 4433851"/>
              <a:gd name="connsiteY6" fmla="*/ 1093808 h 1093808"/>
              <a:gd name="connsiteX7" fmla="*/ 3027526 w 4433851"/>
              <a:gd name="connsiteY7" fmla="*/ 1093808 h 1093808"/>
              <a:gd name="connsiteX8" fmla="*/ 3027526 w 4433851"/>
              <a:gd name="connsiteY8" fmla="*/ 1024359 h 1093808"/>
              <a:gd name="connsiteX9" fmla="*/ 4433851 w 4433851"/>
              <a:gd name="connsiteY9" fmla="*/ 1035934 h 1093808"/>
              <a:gd name="connsiteX10" fmla="*/ 4416489 w 4433851"/>
              <a:gd name="connsiteY10" fmla="*/ 862314 h 1093808"/>
              <a:gd name="connsiteX11" fmla="*/ 3091187 w 4433851"/>
              <a:gd name="connsiteY11" fmla="*/ 821802 h 1093808"/>
              <a:gd name="connsiteX12" fmla="*/ 3033314 w 4433851"/>
              <a:gd name="connsiteY12" fmla="*/ 740780 h 1093808"/>
              <a:gd name="connsiteX13" fmla="*/ 2998590 w 4433851"/>
              <a:gd name="connsiteY13" fmla="*/ 144683 h 1093808"/>
              <a:gd name="connsiteX14" fmla="*/ 2871268 w 4433851"/>
              <a:gd name="connsiteY14" fmla="*/ 52086 h 1093808"/>
              <a:gd name="connsiteX15" fmla="*/ 2697648 w 4433851"/>
              <a:gd name="connsiteY15" fmla="*/ 17362 h 1093808"/>
              <a:gd name="connsiteX16" fmla="*/ 2547177 w 4433851"/>
              <a:gd name="connsiteY16" fmla="*/ 5787 h 1093808"/>
              <a:gd name="connsiteX17" fmla="*/ 174367 w 4433851"/>
              <a:gd name="connsiteY17" fmla="*/ 0 h 1093808"/>
              <a:gd name="connsiteX0" fmla="*/ 158005 w 4417489"/>
              <a:gd name="connsiteY0" fmla="*/ 0 h 1093808"/>
              <a:gd name="connsiteX1" fmla="*/ 0 w 4417489"/>
              <a:gd name="connsiteY1" fmla="*/ 67217 h 1093808"/>
              <a:gd name="connsiteX2" fmla="*/ 74125 w 4417489"/>
              <a:gd name="connsiteY2" fmla="*/ 188933 h 1093808"/>
              <a:gd name="connsiteX3" fmla="*/ 2687073 w 4417489"/>
              <a:gd name="connsiteY3" fmla="*/ 196770 h 1093808"/>
              <a:gd name="connsiteX4" fmla="*/ 2814395 w 4417489"/>
              <a:gd name="connsiteY4" fmla="*/ 266218 h 1093808"/>
              <a:gd name="connsiteX5" fmla="*/ 2843332 w 4417489"/>
              <a:gd name="connsiteY5" fmla="*/ 410901 h 1093808"/>
              <a:gd name="connsiteX6" fmla="*/ 2854906 w 4417489"/>
              <a:gd name="connsiteY6" fmla="*/ 1093808 h 1093808"/>
              <a:gd name="connsiteX7" fmla="*/ 3011164 w 4417489"/>
              <a:gd name="connsiteY7" fmla="*/ 1093808 h 1093808"/>
              <a:gd name="connsiteX8" fmla="*/ 3011164 w 4417489"/>
              <a:gd name="connsiteY8" fmla="*/ 1024359 h 1093808"/>
              <a:gd name="connsiteX9" fmla="*/ 4417489 w 4417489"/>
              <a:gd name="connsiteY9" fmla="*/ 1035934 h 1093808"/>
              <a:gd name="connsiteX10" fmla="*/ 4400127 w 4417489"/>
              <a:gd name="connsiteY10" fmla="*/ 862314 h 1093808"/>
              <a:gd name="connsiteX11" fmla="*/ 3074825 w 4417489"/>
              <a:gd name="connsiteY11" fmla="*/ 821802 h 1093808"/>
              <a:gd name="connsiteX12" fmla="*/ 3016952 w 4417489"/>
              <a:gd name="connsiteY12" fmla="*/ 740780 h 1093808"/>
              <a:gd name="connsiteX13" fmla="*/ 2982228 w 4417489"/>
              <a:gd name="connsiteY13" fmla="*/ 144683 h 1093808"/>
              <a:gd name="connsiteX14" fmla="*/ 2854906 w 4417489"/>
              <a:gd name="connsiteY14" fmla="*/ 52086 h 1093808"/>
              <a:gd name="connsiteX15" fmla="*/ 2681286 w 4417489"/>
              <a:gd name="connsiteY15" fmla="*/ 17362 h 1093808"/>
              <a:gd name="connsiteX16" fmla="*/ 2530815 w 4417489"/>
              <a:gd name="connsiteY16" fmla="*/ 5787 h 1093808"/>
              <a:gd name="connsiteX17" fmla="*/ 158005 w 4417489"/>
              <a:gd name="connsiteY17" fmla="*/ 0 h 1093808"/>
              <a:gd name="connsiteX0" fmla="*/ 105618 w 4365102"/>
              <a:gd name="connsiteY0" fmla="*/ 0 h 1093808"/>
              <a:gd name="connsiteX1" fmla="*/ 0 w 4365102"/>
              <a:gd name="connsiteY1" fmla="*/ 67217 h 1093808"/>
              <a:gd name="connsiteX2" fmla="*/ 21738 w 4365102"/>
              <a:gd name="connsiteY2" fmla="*/ 188933 h 1093808"/>
              <a:gd name="connsiteX3" fmla="*/ 2634686 w 4365102"/>
              <a:gd name="connsiteY3" fmla="*/ 196770 h 1093808"/>
              <a:gd name="connsiteX4" fmla="*/ 2762008 w 4365102"/>
              <a:gd name="connsiteY4" fmla="*/ 266218 h 1093808"/>
              <a:gd name="connsiteX5" fmla="*/ 2790945 w 4365102"/>
              <a:gd name="connsiteY5" fmla="*/ 410901 h 1093808"/>
              <a:gd name="connsiteX6" fmla="*/ 2802519 w 4365102"/>
              <a:gd name="connsiteY6" fmla="*/ 1093808 h 1093808"/>
              <a:gd name="connsiteX7" fmla="*/ 2958777 w 4365102"/>
              <a:gd name="connsiteY7" fmla="*/ 1093808 h 1093808"/>
              <a:gd name="connsiteX8" fmla="*/ 2958777 w 4365102"/>
              <a:gd name="connsiteY8" fmla="*/ 1024359 h 1093808"/>
              <a:gd name="connsiteX9" fmla="*/ 4365102 w 4365102"/>
              <a:gd name="connsiteY9" fmla="*/ 1035934 h 1093808"/>
              <a:gd name="connsiteX10" fmla="*/ 4347740 w 4365102"/>
              <a:gd name="connsiteY10" fmla="*/ 862314 h 1093808"/>
              <a:gd name="connsiteX11" fmla="*/ 3022438 w 4365102"/>
              <a:gd name="connsiteY11" fmla="*/ 821802 h 1093808"/>
              <a:gd name="connsiteX12" fmla="*/ 2964565 w 4365102"/>
              <a:gd name="connsiteY12" fmla="*/ 740780 h 1093808"/>
              <a:gd name="connsiteX13" fmla="*/ 2929841 w 4365102"/>
              <a:gd name="connsiteY13" fmla="*/ 144683 h 1093808"/>
              <a:gd name="connsiteX14" fmla="*/ 2802519 w 4365102"/>
              <a:gd name="connsiteY14" fmla="*/ 52086 h 1093808"/>
              <a:gd name="connsiteX15" fmla="*/ 2628899 w 4365102"/>
              <a:gd name="connsiteY15" fmla="*/ 17362 h 1093808"/>
              <a:gd name="connsiteX16" fmla="*/ 2478428 w 4365102"/>
              <a:gd name="connsiteY16" fmla="*/ 5787 h 1093808"/>
              <a:gd name="connsiteX17" fmla="*/ 105618 w 4365102"/>
              <a:gd name="connsiteY17" fmla="*/ 0 h 1093808"/>
              <a:gd name="connsiteX0" fmla="*/ 91331 w 4350815"/>
              <a:gd name="connsiteY0" fmla="*/ 0 h 1093808"/>
              <a:gd name="connsiteX1" fmla="*/ 0 w 4350815"/>
              <a:gd name="connsiteY1" fmla="*/ 67217 h 1093808"/>
              <a:gd name="connsiteX2" fmla="*/ 7451 w 4350815"/>
              <a:gd name="connsiteY2" fmla="*/ 188933 h 1093808"/>
              <a:gd name="connsiteX3" fmla="*/ 2620399 w 4350815"/>
              <a:gd name="connsiteY3" fmla="*/ 196770 h 1093808"/>
              <a:gd name="connsiteX4" fmla="*/ 2747721 w 4350815"/>
              <a:gd name="connsiteY4" fmla="*/ 266218 h 1093808"/>
              <a:gd name="connsiteX5" fmla="*/ 2776658 w 4350815"/>
              <a:gd name="connsiteY5" fmla="*/ 410901 h 1093808"/>
              <a:gd name="connsiteX6" fmla="*/ 2788232 w 4350815"/>
              <a:gd name="connsiteY6" fmla="*/ 1093808 h 1093808"/>
              <a:gd name="connsiteX7" fmla="*/ 2944490 w 4350815"/>
              <a:gd name="connsiteY7" fmla="*/ 1093808 h 1093808"/>
              <a:gd name="connsiteX8" fmla="*/ 2944490 w 4350815"/>
              <a:gd name="connsiteY8" fmla="*/ 1024359 h 1093808"/>
              <a:gd name="connsiteX9" fmla="*/ 4350815 w 4350815"/>
              <a:gd name="connsiteY9" fmla="*/ 1035934 h 1093808"/>
              <a:gd name="connsiteX10" fmla="*/ 4333453 w 4350815"/>
              <a:gd name="connsiteY10" fmla="*/ 862314 h 1093808"/>
              <a:gd name="connsiteX11" fmla="*/ 3008151 w 4350815"/>
              <a:gd name="connsiteY11" fmla="*/ 821802 h 1093808"/>
              <a:gd name="connsiteX12" fmla="*/ 2950278 w 4350815"/>
              <a:gd name="connsiteY12" fmla="*/ 740780 h 1093808"/>
              <a:gd name="connsiteX13" fmla="*/ 2915554 w 4350815"/>
              <a:gd name="connsiteY13" fmla="*/ 144683 h 1093808"/>
              <a:gd name="connsiteX14" fmla="*/ 2788232 w 4350815"/>
              <a:gd name="connsiteY14" fmla="*/ 52086 h 1093808"/>
              <a:gd name="connsiteX15" fmla="*/ 2614612 w 4350815"/>
              <a:gd name="connsiteY15" fmla="*/ 17362 h 1093808"/>
              <a:gd name="connsiteX16" fmla="*/ 2464141 w 4350815"/>
              <a:gd name="connsiteY16" fmla="*/ 5787 h 1093808"/>
              <a:gd name="connsiteX17" fmla="*/ 91331 w 4350815"/>
              <a:gd name="connsiteY17" fmla="*/ 0 h 1093808"/>
              <a:gd name="connsiteX0" fmla="*/ 91331 w 4350815"/>
              <a:gd name="connsiteY0" fmla="*/ 0 h 1093808"/>
              <a:gd name="connsiteX1" fmla="*/ 0 w 4350815"/>
              <a:gd name="connsiteY1" fmla="*/ 67217 h 1093808"/>
              <a:gd name="connsiteX2" fmla="*/ 12214 w 4350815"/>
              <a:gd name="connsiteY2" fmla="*/ 174646 h 1093808"/>
              <a:gd name="connsiteX3" fmla="*/ 2620399 w 4350815"/>
              <a:gd name="connsiteY3" fmla="*/ 196770 h 1093808"/>
              <a:gd name="connsiteX4" fmla="*/ 2747721 w 4350815"/>
              <a:gd name="connsiteY4" fmla="*/ 266218 h 1093808"/>
              <a:gd name="connsiteX5" fmla="*/ 2776658 w 4350815"/>
              <a:gd name="connsiteY5" fmla="*/ 410901 h 1093808"/>
              <a:gd name="connsiteX6" fmla="*/ 2788232 w 4350815"/>
              <a:gd name="connsiteY6" fmla="*/ 1093808 h 1093808"/>
              <a:gd name="connsiteX7" fmla="*/ 2944490 w 4350815"/>
              <a:gd name="connsiteY7" fmla="*/ 1093808 h 1093808"/>
              <a:gd name="connsiteX8" fmla="*/ 2944490 w 4350815"/>
              <a:gd name="connsiteY8" fmla="*/ 1024359 h 1093808"/>
              <a:gd name="connsiteX9" fmla="*/ 4350815 w 4350815"/>
              <a:gd name="connsiteY9" fmla="*/ 1035934 h 1093808"/>
              <a:gd name="connsiteX10" fmla="*/ 4333453 w 4350815"/>
              <a:gd name="connsiteY10" fmla="*/ 862314 h 1093808"/>
              <a:gd name="connsiteX11" fmla="*/ 3008151 w 4350815"/>
              <a:gd name="connsiteY11" fmla="*/ 821802 h 1093808"/>
              <a:gd name="connsiteX12" fmla="*/ 2950278 w 4350815"/>
              <a:gd name="connsiteY12" fmla="*/ 740780 h 1093808"/>
              <a:gd name="connsiteX13" fmla="*/ 2915554 w 4350815"/>
              <a:gd name="connsiteY13" fmla="*/ 144683 h 1093808"/>
              <a:gd name="connsiteX14" fmla="*/ 2788232 w 4350815"/>
              <a:gd name="connsiteY14" fmla="*/ 52086 h 1093808"/>
              <a:gd name="connsiteX15" fmla="*/ 2614612 w 4350815"/>
              <a:gd name="connsiteY15" fmla="*/ 17362 h 1093808"/>
              <a:gd name="connsiteX16" fmla="*/ 2464141 w 4350815"/>
              <a:gd name="connsiteY16" fmla="*/ 5787 h 1093808"/>
              <a:gd name="connsiteX17" fmla="*/ 91331 w 4350815"/>
              <a:gd name="connsiteY17" fmla="*/ 0 h 1093808"/>
              <a:gd name="connsiteX0" fmla="*/ 91331 w 4350815"/>
              <a:gd name="connsiteY0" fmla="*/ 0 h 1093808"/>
              <a:gd name="connsiteX1" fmla="*/ 0 w 4350815"/>
              <a:gd name="connsiteY1" fmla="*/ 67217 h 1093808"/>
              <a:gd name="connsiteX2" fmla="*/ 12214 w 4350815"/>
              <a:gd name="connsiteY2" fmla="*/ 174646 h 1093808"/>
              <a:gd name="connsiteX3" fmla="*/ 2620399 w 4350815"/>
              <a:gd name="connsiteY3" fmla="*/ 196770 h 1093808"/>
              <a:gd name="connsiteX4" fmla="*/ 2747721 w 4350815"/>
              <a:gd name="connsiteY4" fmla="*/ 266218 h 1093808"/>
              <a:gd name="connsiteX5" fmla="*/ 2776658 w 4350815"/>
              <a:gd name="connsiteY5" fmla="*/ 410901 h 1093808"/>
              <a:gd name="connsiteX6" fmla="*/ 2788232 w 4350815"/>
              <a:gd name="connsiteY6" fmla="*/ 1093808 h 1093808"/>
              <a:gd name="connsiteX7" fmla="*/ 2944490 w 4350815"/>
              <a:gd name="connsiteY7" fmla="*/ 1093808 h 1093808"/>
              <a:gd name="connsiteX8" fmla="*/ 2944490 w 4350815"/>
              <a:gd name="connsiteY8" fmla="*/ 1024359 h 1093808"/>
              <a:gd name="connsiteX9" fmla="*/ 4350815 w 4350815"/>
              <a:gd name="connsiteY9" fmla="*/ 1035934 h 1093808"/>
              <a:gd name="connsiteX10" fmla="*/ 4333453 w 4350815"/>
              <a:gd name="connsiteY10" fmla="*/ 862314 h 1093808"/>
              <a:gd name="connsiteX11" fmla="*/ 3008151 w 4350815"/>
              <a:gd name="connsiteY11" fmla="*/ 821802 h 1093808"/>
              <a:gd name="connsiteX12" fmla="*/ 2950278 w 4350815"/>
              <a:gd name="connsiteY12" fmla="*/ 740780 h 1093808"/>
              <a:gd name="connsiteX13" fmla="*/ 2915554 w 4350815"/>
              <a:gd name="connsiteY13" fmla="*/ 144683 h 1093808"/>
              <a:gd name="connsiteX14" fmla="*/ 2788232 w 4350815"/>
              <a:gd name="connsiteY14" fmla="*/ 52086 h 1093808"/>
              <a:gd name="connsiteX15" fmla="*/ 2614612 w 4350815"/>
              <a:gd name="connsiteY15" fmla="*/ 17362 h 1093808"/>
              <a:gd name="connsiteX16" fmla="*/ 2464141 w 4350815"/>
              <a:gd name="connsiteY16" fmla="*/ 5787 h 1093808"/>
              <a:gd name="connsiteX17" fmla="*/ 91331 w 4350815"/>
              <a:gd name="connsiteY17" fmla="*/ 0 h 10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0815" h="1093808">
                <a:moveTo>
                  <a:pt x="91331" y="0"/>
                </a:moveTo>
                <a:cubicBezTo>
                  <a:pt x="60888" y="28756"/>
                  <a:pt x="187605" y="67036"/>
                  <a:pt x="0" y="67217"/>
                </a:cubicBezTo>
                <a:lnTo>
                  <a:pt x="12214" y="174646"/>
                </a:lnTo>
                <a:lnTo>
                  <a:pt x="2620399" y="196770"/>
                </a:lnTo>
                <a:lnTo>
                  <a:pt x="2747721" y="266218"/>
                </a:lnTo>
                <a:lnTo>
                  <a:pt x="2776658" y="410901"/>
                </a:lnTo>
                <a:lnTo>
                  <a:pt x="2788232" y="1093808"/>
                </a:lnTo>
                <a:lnTo>
                  <a:pt x="2944490" y="1093808"/>
                </a:lnTo>
                <a:lnTo>
                  <a:pt x="2944490" y="1024359"/>
                </a:lnTo>
                <a:lnTo>
                  <a:pt x="4350815" y="1035934"/>
                </a:lnTo>
                <a:lnTo>
                  <a:pt x="4333453" y="862314"/>
                </a:lnTo>
                <a:lnTo>
                  <a:pt x="3008151" y="821802"/>
                </a:lnTo>
                <a:lnTo>
                  <a:pt x="2950278" y="740780"/>
                </a:lnTo>
                <a:lnTo>
                  <a:pt x="2915554" y="144683"/>
                </a:lnTo>
                <a:lnTo>
                  <a:pt x="2788232" y="52086"/>
                </a:lnTo>
                <a:lnTo>
                  <a:pt x="2614612" y="17362"/>
                </a:lnTo>
                <a:lnTo>
                  <a:pt x="2464141" y="5787"/>
                </a:lnTo>
                <a:lnTo>
                  <a:pt x="91331" y="0"/>
                </a:lnTo>
                <a:close/>
              </a:path>
            </a:pathLst>
          </a:custGeom>
          <a:solidFill>
            <a:srgbClr val="7030A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4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US" dirty="0"/>
              <a:t>Supporting Documents</a:t>
            </a:r>
          </a:p>
        </p:txBody>
      </p:sp>
      <p:sp>
        <p:nvSpPr>
          <p:cNvPr id="6" name="Text Placeholder 5"/>
          <p:cNvSpPr>
            <a:spLocks noGrp="1"/>
          </p:cNvSpPr>
          <p:nvPr>
            <p:ph type="body" sz="half" idx="2"/>
          </p:nvPr>
        </p:nvSpPr>
        <p:spPr>
          <a:xfrm>
            <a:off x="712700" y="2267197"/>
            <a:ext cx="3256424" cy="1161803"/>
          </a:xfrm>
        </p:spPr>
        <p:txBody>
          <a:bodyPr>
            <a:noAutofit/>
          </a:bodyPr>
          <a:lstStyle/>
          <a:p>
            <a:pPr algn="l"/>
            <a:r>
              <a:rPr lang="en-US" sz="2400" dirty="0"/>
              <a:t>Staff Report DR-81-22 &amp; LP-01-22 dated June 21, 2022 with Exhibits</a:t>
            </a:r>
          </a:p>
          <a:p>
            <a:pPr algn="l"/>
            <a:endParaRPr lang="en-US" sz="2000" dirty="0"/>
          </a:p>
          <a:p>
            <a:pPr algn="l"/>
            <a:endParaRPr lang="en-US" sz="2000" dirty="0"/>
          </a:p>
        </p:txBody>
      </p:sp>
      <p:pic>
        <p:nvPicPr>
          <p:cNvPr id="7" name="Picture 6">
            <a:extLst>
              <a:ext uri="{FF2B5EF4-FFF2-40B4-BE49-F238E27FC236}">
                <a16:creationId xmlns:a16="http://schemas.microsoft.com/office/drawing/2014/main" id="{6F847668-9A5E-CA00-55B0-3D2B9095C0AF}"/>
              </a:ext>
            </a:extLst>
          </p:cNvPr>
          <p:cNvPicPr>
            <a:picLocks noChangeAspect="1"/>
          </p:cNvPicPr>
          <p:nvPr/>
        </p:nvPicPr>
        <p:blipFill>
          <a:blip r:embed="rId2"/>
          <a:stretch>
            <a:fillRect/>
          </a:stretch>
        </p:blipFill>
        <p:spPr>
          <a:xfrm>
            <a:off x="4952999" y="108857"/>
            <a:ext cx="5118389" cy="6623797"/>
          </a:xfrm>
          <a:prstGeom prst="rect">
            <a:avLst/>
          </a:prstGeom>
        </p:spPr>
      </p:pic>
    </p:spTree>
    <p:extLst>
      <p:ext uri="{BB962C8B-B14F-4D97-AF65-F5344CB8AC3E}">
        <p14:creationId xmlns:p14="http://schemas.microsoft.com/office/powerpoint/2010/main" val="127703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US" dirty="0"/>
              <a:t>Public and Agency Comments</a:t>
            </a:r>
          </a:p>
        </p:txBody>
      </p:sp>
      <p:sp>
        <p:nvSpPr>
          <p:cNvPr id="6" name="Text Placeholder 5"/>
          <p:cNvSpPr>
            <a:spLocks noGrp="1"/>
          </p:cNvSpPr>
          <p:nvPr>
            <p:ph type="body" sz="half" idx="2"/>
          </p:nvPr>
        </p:nvSpPr>
        <p:spPr>
          <a:xfrm>
            <a:off x="913795" y="1778000"/>
            <a:ext cx="4420205" cy="4267199"/>
          </a:xfrm>
        </p:spPr>
        <p:txBody>
          <a:bodyPr>
            <a:noAutofit/>
          </a:bodyPr>
          <a:lstStyle/>
          <a:p>
            <a:pPr algn="l"/>
            <a:r>
              <a:rPr lang="en-US" sz="2000" dirty="0"/>
              <a:t>Agency comments from:</a:t>
            </a:r>
          </a:p>
          <a:p>
            <a:pPr marL="342900" indent="-342900" algn="l">
              <a:buFont typeface="Arial" panose="020B0604020202020204" pitchFamily="34" charset="0"/>
              <a:buChar char="•"/>
            </a:pPr>
            <a:r>
              <a:rPr lang="en-US" sz="2000" dirty="0"/>
              <a:t>City Engineer (Exhibit C)</a:t>
            </a:r>
          </a:p>
          <a:p>
            <a:pPr marL="342900" indent="-342900" algn="l">
              <a:buFont typeface="Arial" panose="020B0604020202020204" pitchFamily="34" charset="0"/>
              <a:buChar char="•"/>
            </a:pPr>
            <a:r>
              <a:rPr lang="en-US" sz="2000" dirty="0"/>
              <a:t>Fire Department and Building Official (Integrated into Staff Report)</a:t>
            </a:r>
          </a:p>
          <a:p>
            <a:pPr marL="342900" indent="-342900" algn="l">
              <a:buFont typeface="Arial" panose="020B0604020202020204" pitchFamily="34" charset="0"/>
              <a:buChar char="•"/>
            </a:pPr>
            <a:endParaRPr lang="en-US" sz="2000" dirty="0"/>
          </a:p>
          <a:p>
            <a:pPr algn="l"/>
            <a:r>
              <a:rPr lang="en-US" sz="2000" dirty="0"/>
              <a:t>No public comments received to date</a:t>
            </a:r>
          </a:p>
          <a:p>
            <a:pPr algn="l"/>
            <a:endParaRPr lang="en-US" sz="2000" dirty="0"/>
          </a:p>
          <a:p>
            <a:pPr algn="l"/>
            <a:r>
              <a:rPr lang="en-US" sz="2000" dirty="0"/>
              <a:t>Clean Water Services Service Provider Letter is provisional.  A condition of approval requires a final CWS Service Provider Letter prior to final plat is required.</a:t>
            </a:r>
          </a:p>
        </p:txBody>
      </p:sp>
      <p:pic>
        <p:nvPicPr>
          <p:cNvPr id="5" name="Picture 4">
            <a:extLst>
              <a:ext uri="{FF2B5EF4-FFF2-40B4-BE49-F238E27FC236}">
                <a16:creationId xmlns:a16="http://schemas.microsoft.com/office/drawing/2014/main" id="{05FE4ECE-3E5A-42D2-F1D4-3CFF38E3E733}"/>
              </a:ext>
            </a:extLst>
          </p:cNvPr>
          <p:cNvPicPr>
            <a:picLocks noChangeAspect="1"/>
          </p:cNvPicPr>
          <p:nvPr/>
        </p:nvPicPr>
        <p:blipFill>
          <a:blip r:embed="rId2"/>
          <a:stretch>
            <a:fillRect/>
          </a:stretch>
        </p:blipFill>
        <p:spPr>
          <a:xfrm>
            <a:off x="5456216" y="272143"/>
            <a:ext cx="4878779" cy="6313714"/>
          </a:xfrm>
          <a:prstGeom prst="rect">
            <a:avLst/>
          </a:prstGeom>
          <a:ln>
            <a:solidFill>
              <a:schemeClr val="accent1"/>
            </a:solidFill>
          </a:ln>
        </p:spPr>
      </p:pic>
    </p:spTree>
    <p:extLst>
      <p:ext uri="{BB962C8B-B14F-4D97-AF65-F5344CB8AC3E}">
        <p14:creationId xmlns:p14="http://schemas.microsoft.com/office/powerpoint/2010/main" val="829405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lstStyle/>
          <a:p>
            <a:r>
              <a:rPr lang="en-US" dirty="0"/>
              <a:t>Project Background</a:t>
            </a:r>
          </a:p>
        </p:txBody>
      </p:sp>
      <p:sp>
        <p:nvSpPr>
          <p:cNvPr id="6" name="Text Placeholder 5"/>
          <p:cNvSpPr>
            <a:spLocks noGrp="1"/>
          </p:cNvSpPr>
          <p:nvPr>
            <p:ph type="body" sz="half" idx="2"/>
          </p:nvPr>
        </p:nvSpPr>
        <p:spPr>
          <a:xfrm>
            <a:off x="540079" y="1839686"/>
            <a:ext cx="4231946" cy="3359681"/>
          </a:xfrm>
        </p:spPr>
        <p:txBody>
          <a:bodyPr>
            <a:normAutofit/>
          </a:bodyPr>
          <a:lstStyle/>
          <a:p>
            <a:pPr marL="285750" indent="-285750" algn="l">
              <a:buFont typeface="Arial" panose="020B0604020202020204" pitchFamily="34" charset="0"/>
              <a:buChar char="•"/>
            </a:pPr>
            <a:r>
              <a:rPr lang="en-US" sz="2000" dirty="0"/>
              <a:t>Designated as Mixed Use (MU) in Comprehensive Plan</a:t>
            </a:r>
          </a:p>
          <a:p>
            <a:pPr marL="285750" indent="-285750" algn="l">
              <a:buFont typeface="Arial" panose="020B0604020202020204" pitchFamily="34" charset="0"/>
              <a:buChar char="•"/>
            </a:pPr>
            <a:r>
              <a:rPr lang="en-US" sz="2000" dirty="0"/>
              <a:t>Gateway Mixed-Use (GMU) Zone</a:t>
            </a:r>
          </a:p>
          <a:p>
            <a:pPr marL="285750" indent="-285750" algn="l">
              <a:buFont typeface="Arial" panose="020B0604020202020204" pitchFamily="34" charset="0"/>
              <a:buChar char="•"/>
            </a:pPr>
            <a:r>
              <a:rPr lang="en-US" sz="2000" dirty="0"/>
              <a:t>Neighborhood meeting, pre-application and public notice requirements have been met</a:t>
            </a:r>
          </a:p>
          <a:p>
            <a:pPr marL="285750" indent="-285750" algn="l">
              <a:buFont typeface="Arial" panose="020B0604020202020204" pitchFamily="34" charset="0"/>
              <a:buChar char="•"/>
            </a:pPr>
            <a:r>
              <a:rPr lang="en-US" sz="2000" dirty="0"/>
              <a:t>Submittal was deemed complete on May 9, 2022 (120 Days is September 6, 2022)</a:t>
            </a:r>
            <a:endParaRPr lang="en-US" dirty="0"/>
          </a:p>
        </p:txBody>
      </p:sp>
      <p:pic>
        <p:nvPicPr>
          <p:cNvPr id="5" name="Picture 4">
            <a:extLst>
              <a:ext uri="{FF2B5EF4-FFF2-40B4-BE49-F238E27FC236}">
                <a16:creationId xmlns:a16="http://schemas.microsoft.com/office/drawing/2014/main" id="{009BD697-7C48-37F4-E580-2D2FFA2DB620}"/>
              </a:ext>
            </a:extLst>
          </p:cNvPr>
          <p:cNvPicPr>
            <a:picLocks noChangeAspect="1"/>
          </p:cNvPicPr>
          <p:nvPr/>
        </p:nvPicPr>
        <p:blipFill>
          <a:blip r:embed="rId3"/>
          <a:stretch>
            <a:fillRect/>
          </a:stretch>
        </p:blipFill>
        <p:spPr>
          <a:xfrm>
            <a:off x="4772025" y="171450"/>
            <a:ext cx="5705475" cy="6362700"/>
          </a:xfrm>
          <a:prstGeom prst="rect">
            <a:avLst/>
          </a:prstGeom>
        </p:spPr>
      </p:pic>
    </p:spTree>
    <p:extLst>
      <p:ext uri="{BB962C8B-B14F-4D97-AF65-F5344CB8AC3E}">
        <p14:creationId xmlns:p14="http://schemas.microsoft.com/office/powerpoint/2010/main" val="243168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9D5B30-EAD9-9156-927D-56F5C438BC6B}"/>
              </a:ext>
            </a:extLst>
          </p:cNvPr>
          <p:cNvPicPr>
            <a:picLocks noChangeAspect="1"/>
          </p:cNvPicPr>
          <p:nvPr/>
        </p:nvPicPr>
        <p:blipFill>
          <a:blip r:embed="rId3"/>
          <a:stretch>
            <a:fillRect/>
          </a:stretch>
        </p:blipFill>
        <p:spPr>
          <a:xfrm>
            <a:off x="4313751" y="224285"/>
            <a:ext cx="5852449" cy="6409429"/>
          </a:xfrm>
          <a:prstGeom prst="rect">
            <a:avLst/>
          </a:prstGeom>
        </p:spPr>
      </p:pic>
      <p:sp>
        <p:nvSpPr>
          <p:cNvPr id="4" name="Title 3"/>
          <p:cNvSpPr>
            <a:spLocks noGrp="1"/>
          </p:cNvSpPr>
          <p:nvPr>
            <p:ph type="title"/>
          </p:nvPr>
        </p:nvSpPr>
        <p:spPr>
          <a:xfrm>
            <a:off x="404890" y="594202"/>
            <a:ext cx="3932237" cy="1600200"/>
          </a:xfrm>
        </p:spPr>
        <p:txBody>
          <a:bodyPr anchor="ctr" anchorCtr="0"/>
          <a:lstStyle/>
          <a:p>
            <a:r>
              <a:rPr lang="en-US" dirty="0"/>
              <a:t>Project Layout</a:t>
            </a:r>
          </a:p>
        </p:txBody>
      </p:sp>
      <p:sp>
        <p:nvSpPr>
          <p:cNvPr id="6" name="Text Placeholder 5"/>
          <p:cNvSpPr>
            <a:spLocks noGrp="1"/>
          </p:cNvSpPr>
          <p:nvPr>
            <p:ph type="body" sz="half" idx="2"/>
          </p:nvPr>
        </p:nvSpPr>
        <p:spPr>
          <a:xfrm>
            <a:off x="404890" y="2667000"/>
            <a:ext cx="5604024" cy="2960838"/>
          </a:xfrm>
        </p:spPr>
        <p:txBody>
          <a:bodyPr>
            <a:normAutofit/>
          </a:bodyPr>
          <a:lstStyle/>
          <a:p>
            <a:pPr marL="285750" indent="-285750" algn="l">
              <a:buFont typeface="Arial" panose="020B0604020202020204" pitchFamily="34" charset="0"/>
              <a:buChar char="•"/>
            </a:pPr>
            <a:r>
              <a:rPr lang="en-US" sz="2000" dirty="0"/>
              <a:t>Improve N. Davis Street through site </a:t>
            </a:r>
          </a:p>
          <a:p>
            <a:pPr marL="285750" indent="-285750" algn="l">
              <a:buFont typeface="Arial" panose="020B0604020202020204" pitchFamily="34" charset="0"/>
              <a:buChar char="•"/>
            </a:pPr>
            <a:r>
              <a:rPr lang="en-US" sz="2000" dirty="0"/>
              <a:t>Sidewalks &amp; street trees</a:t>
            </a:r>
          </a:p>
          <a:p>
            <a:pPr marL="285750" indent="-285750" algn="l">
              <a:buFont typeface="Arial" panose="020B0604020202020204" pitchFamily="34" charset="0"/>
              <a:buChar char="•"/>
            </a:pPr>
            <a:r>
              <a:rPr lang="en-US" sz="2000" dirty="0"/>
              <a:t>Water, sewer, and storm water system</a:t>
            </a:r>
          </a:p>
          <a:p>
            <a:pPr marL="285750" indent="-285750" algn="l">
              <a:buFont typeface="Arial" panose="020B0604020202020204" pitchFamily="34" charset="0"/>
              <a:buChar char="•"/>
            </a:pPr>
            <a:r>
              <a:rPr lang="en-US" sz="2000" dirty="0"/>
              <a:t>New landscaping</a:t>
            </a:r>
          </a:p>
          <a:p>
            <a:pPr marL="285750" indent="-285750" algn="l">
              <a:buFont typeface="Arial" panose="020B0604020202020204" pitchFamily="34" charset="0"/>
              <a:buChar char="•"/>
            </a:pPr>
            <a:r>
              <a:rPr lang="en-US" sz="2000" dirty="0"/>
              <a:t>Parking and circulation throughout site, with private access easement along western property boundary connecting N. Davis Street to Baseline Street.</a:t>
            </a:r>
          </a:p>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a:p>
        </p:txBody>
      </p:sp>
    </p:spTree>
    <p:extLst>
      <p:ext uri="{BB962C8B-B14F-4D97-AF65-F5344CB8AC3E}">
        <p14:creationId xmlns:p14="http://schemas.microsoft.com/office/powerpoint/2010/main" val="121374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9086</TotalTime>
  <Words>1011</Words>
  <Application>Microsoft Office PowerPoint</Application>
  <PresentationFormat>Widescreen</PresentationFormat>
  <Paragraphs>130</Paragraphs>
  <Slides>21</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 2</vt:lpstr>
      <vt:lpstr>Office Theme</vt:lpstr>
      <vt:lpstr>Calida  Site Design Review and Land Partition</vt:lpstr>
      <vt:lpstr>Proposal</vt:lpstr>
      <vt:lpstr>Site  Description</vt:lpstr>
      <vt:lpstr>Site Design Review</vt:lpstr>
      <vt:lpstr>3-Parcel Partition</vt:lpstr>
      <vt:lpstr>Supporting Documents</vt:lpstr>
      <vt:lpstr>Public and Agency Comments</vt:lpstr>
      <vt:lpstr>Project Background</vt:lpstr>
      <vt:lpstr>Project Layout</vt:lpstr>
      <vt:lpstr>General Design</vt:lpstr>
      <vt:lpstr>PowerPoint Presentation</vt:lpstr>
      <vt:lpstr>PowerPoint Presentation</vt:lpstr>
      <vt:lpstr>Type III Site Design Review and Type II Land Partition Standards</vt:lpstr>
      <vt:lpstr>Type III Site Design Review and Type II Land Partition Standards</vt:lpstr>
      <vt:lpstr>Key Recommended Conditions of Approval</vt:lpstr>
      <vt:lpstr>Key Recommended Conditions of Approval</vt:lpstr>
      <vt:lpstr>Key Recommended Conditions of Approval</vt:lpstr>
      <vt:lpstr>Key Recommended Conditions of Approval</vt:lpstr>
      <vt:lpstr>Key Recommended Conditions of Approval</vt:lpstr>
      <vt:lpstr>Recommendation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Laurel Woods Annexation and Zone Change</dc:title>
  <dc:creator>Ryan Wells</dc:creator>
  <cp:lastModifiedBy>Tim Franz</cp:lastModifiedBy>
  <cp:revision>387</cp:revision>
  <cp:lastPrinted>2017-01-09T21:25:26Z</cp:lastPrinted>
  <dcterms:created xsi:type="dcterms:W3CDTF">2016-04-18T15:48:01Z</dcterms:created>
  <dcterms:modified xsi:type="dcterms:W3CDTF">2022-07-01T23:08:21Z</dcterms:modified>
</cp:coreProperties>
</file>